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1" r:id="rId6"/>
    <p:sldId id="262" r:id="rId7"/>
    <p:sldId id="273" r:id="rId8"/>
    <p:sldId id="269" r:id="rId9"/>
    <p:sldId id="274" r:id="rId10"/>
    <p:sldId id="270" r:id="rId11"/>
    <p:sldId id="275" r:id="rId12"/>
    <p:sldId id="277" r:id="rId13"/>
    <p:sldId id="278" r:id="rId14"/>
    <p:sldId id="268" r:id="rId15"/>
    <p:sldId id="279" r:id="rId16"/>
    <p:sldId id="283" r:id="rId17"/>
    <p:sldId id="263" r:id="rId18"/>
    <p:sldId id="281" r:id="rId19"/>
    <p:sldId id="280" r:id="rId20"/>
    <p:sldId id="282" r:id="rId21"/>
    <p:sldId id="264" r:id="rId22"/>
  </p:sldIdLst>
  <p:sldSz cx="18288000" cy="10287000"/>
  <p:notesSz cx="6858000" cy="9144000"/>
  <p:embeddedFontLst>
    <p:embeddedFont>
      <p:font typeface="Public Sans" panose="020B0604020202020204" charset="0"/>
      <p:regular r:id="rId24"/>
    </p:embeddedFont>
    <p:embeddedFont>
      <p:font typeface="Public Sans Bold" panose="020B0604020202020204" charset="0"/>
      <p:regular r:id="rId25"/>
    </p:embeddedFont>
    <p:embeddedFont>
      <p:font typeface="Nirmala UI" panose="020B0502040204020203" pitchFamily="34" charset="0"/>
      <p:regular r:id="rId26"/>
      <p:bold r:id="rId27"/>
    </p:embeddedFont>
    <p:embeddedFont>
      <p:font typeface="Arimo" panose="020B0604020202020204" charset="0"/>
      <p:regular r:id="rId28"/>
    </p:embeddedFont>
    <p:embeddedFont>
      <p:font typeface="Arimo Bold" panose="020B0604020202020204" charset="0"/>
      <p:regular r:id="rId29"/>
    </p:embeddedFont>
    <p:embeddedFont>
      <p:font typeface="Calibri" panose="020F0502020204030204" pitchFamily="34" charset="0"/>
      <p:regular r:id="rId30"/>
      <p:bold r:id="rId31"/>
      <p:italic r:id="rId32"/>
      <p:boldItalic r:id="rId33"/>
    </p:embeddedFont>
    <p:embeddedFont>
      <p:font typeface="Arial Rounded MT Bold" panose="020F0704030504030204" pitchFamily="3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1" autoAdjust="0"/>
    <p:restoredTop sz="94622" autoAdjust="0"/>
  </p:normalViewPr>
  <p:slideViewPr>
    <p:cSldViewPr>
      <p:cViewPr>
        <p:scale>
          <a:sx n="40" d="100"/>
          <a:sy n="40" d="100"/>
        </p:scale>
        <p:origin x="-1080"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8D1AE3-3A15-441E-AE5D-A87060608904}" type="datetimeFigureOut">
              <a:rPr lang="en-US" smtClean="0"/>
              <a:t>5/29/2022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54562-1BE4-4570-BDF8-1A13C3FCFC3E}" type="slidenum">
              <a:rPr lang="en-US" smtClean="0"/>
              <a:t>‹#›</a:t>
            </a:fld>
            <a:endParaRPr lang="en-US"/>
          </a:p>
        </p:txBody>
      </p:sp>
    </p:spTree>
    <p:extLst>
      <p:ext uri="{BB962C8B-B14F-4D97-AF65-F5344CB8AC3E}">
        <p14:creationId xmlns:p14="http://schemas.microsoft.com/office/powerpoint/2010/main" val="575447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054562-1BE4-4570-BDF8-1A13C3FCFC3E}" type="slidenum">
              <a:rPr lang="en-US" smtClean="0"/>
              <a:t>17</a:t>
            </a:fld>
            <a:endParaRPr lang="en-US"/>
          </a:p>
        </p:txBody>
      </p:sp>
    </p:spTree>
    <p:extLst>
      <p:ext uri="{BB962C8B-B14F-4D97-AF65-F5344CB8AC3E}">
        <p14:creationId xmlns:p14="http://schemas.microsoft.com/office/powerpoint/2010/main" val="939493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5.png"/><Relationship Id="rId9" Type="http://schemas.openxmlformats.org/officeDocument/2006/relationships/image" Target="../media/image32.PNG"/><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7.svg"/><Relationship Id="rId7" Type="http://schemas.openxmlformats.org/officeDocument/2006/relationships/image" Target="../media/image5.png"/><Relationship Id="rId12"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1.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7.svg"/><Relationship Id="rId7" Type="http://schemas.openxmlformats.org/officeDocument/2006/relationships/image" Target="../media/image5.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5.PNG"/><Relationship Id="rId15" Type="http://schemas.openxmlformats.org/officeDocument/2006/relationships/image" Target="../media/image4.png"/><Relationship Id="rId10" Type="http://schemas.openxmlformats.org/officeDocument/2006/relationships/image" Target="../media/image54.PNG"/><Relationship Id="rId4" Type="http://schemas.openxmlformats.org/officeDocument/2006/relationships/image" Target="../media/image47.png"/><Relationship Id="rId9" Type="http://schemas.openxmlformats.org/officeDocument/2006/relationships/image" Target="../media/image53.PNG"/><Relationship Id="rId14"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5.svg"/><Relationship Id="rId7" Type="http://schemas.openxmlformats.org/officeDocument/2006/relationships/image" Target="../media/image4.png"/><Relationship Id="rId12" Type="http://schemas.openxmlformats.org/officeDocument/2006/relationships/image" Target="../media/image6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2.PNG"/><Relationship Id="rId5" Type="http://schemas.openxmlformats.org/officeDocument/2006/relationships/image" Target="../media/image27.svg"/><Relationship Id="rId10" Type="http://schemas.openxmlformats.org/officeDocument/2006/relationships/image" Target="../media/image61.PNG"/><Relationship Id="rId4" Type="http://schemas.openxmlformats.org/officeDocument/2006/relationships/image" Target="../media/image13.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68.PNG"/><Relationship Id="rId5" Type="http://schemas.openxmlformats.org/officeDocument/2006/relationships/image" Target="../media/image5.png"/><Relationship Id="rId10" Type="http://schemas.openxmlformats.org/officeDocument/2006/relationships/image" Target="../media/image67.PNG"/><Relationship Id="rId4" Type="http://schemas.openxmlformats.org/officeDocument/2006/relationships/image" Target="../media/image21.svg"/><Relationship Id="rId9" Type="http://schemas.openxmlformats.org/officeDocument/2006/relationships/image" Target="../media/image35.svg"/><Relationship Id="rId1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17.png"/><Relationship Id="rId4" Type="http://schemas.openxmlformats.org/officeDocument/2006/relationships/image" Target="../media/image42.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17.png"/><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17.png"/><Relationship Id="rId4" Type="http://schemas.openxmlformats.org/officeDocument/2006/relationships/image" Target="../media/image42.svg"/></Relationships>
</file>

<file path=ppt/slides/_rels/slide21.xml.rels><?xml version="1.0" encoding="UTF-8" standalone="yes"?>
<Relationships xmlns="http://schemas.openxmlformats.org/package/2006/relationships"><Relationship Id="rId3" Type="http://schemas.openxmlformats.org/officeDocument/2006/relationships/image" Target="../media/image37.svg"/><Relationship Id="rId21" Type="http://schemas.openxmlformats.org/officeDocument/2006/relationships/image" Target="../media/image27.svg"/><Relationship Id="rId2" Type="http://schemas.openxmlformats.org/officeDocument/2006/relationships/image" Target="../media/image46.png"/><Relationship Id="rId1" Type="http://schemas.openxmlformats.org/officeDocument/2006/relationships/slideLayout" Target="../slideLayouts/slideLayout7.xml"/><Relationship Id="rId11" Type="http://schemas.openxmlformats.org/officeDocument/2006/relationships/image" Target="../media/image21.svg"/><Relationship Id="rId5" Type="http://schemas.openxmlformats.org/officeDocument/2006/relationships/image" Target="../media/image47.svg"/><Relationship Id="rId23" Type="http://schemas.openxmlformats.org/officeDocument/2006/relationships/image" Target="../media/image64.png"/><Relationship Id="rId4" Type="http://schemas.openxmlformats.org/officeDocument/2006/relationships/image" Target="../media/image13.png"/><Relationship Id="rId22"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5.sv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7.svg"/><Relationship Id="rId4" Type="http://schemas.openxmlformats.org/officeDocument/2006/relationships/image" Target="../media/image13.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2.sv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9.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TextBox 2"/>
          <p:cNvSpPr txBox="1"/>
          <p:nvPr/>
        </p:nvSpPr>
        <p:spPr>
          <a:xfrm>
            <a:off x="3196984" y="3071696"/>
            <a:ext cx="12079944" cy="4112260"/>
          </a:xfrm>
          <a:prstGeom prst="rect">
            <a:avLst/>
          </a:prstGeom>
        </p:spPr>
        <p:txBody>
          <a:bodyPr lIns="0" tIns="0" rIns="0" bIns="0" rtlCol="0" anchor="t">
            <a:spAutoFit/>
          </a:bodyPr>
          <a:lstStyle/>
          <a:p>
            <a:pPr algn="ctr">
              <a:lnSpc>
                <a:spcPts val="8029"/>
              </a:lnSpc>
            </a:pPr>
            <a:r>
              <a:rPr lang="en-US" sz="7299" b="1" spc="182" dirty="0">
                <a:solidFill>
                  <a:srgbClr val="405BBC"/>
                </a:solidFill>
                <a:latin typeface="Arial Rounded MT Bold" panose="020F0704030504030204" pitchFamily="34" charset="0"/>
              </a:rPr>
              <a:t>Analysis Data </a:t>
            </a:r>
            <a:r>
              <a:rPr lang="en-US" sz="7299" b="1" spc="182" dirty="0" err="1">
                <a:solidFill>
                  <a:srgbClr val="405BBC"/>
                </a:solidFill>
                <a:latin typeface="Arial Rounded MT Bold" panose="020F0704030504030204" pitchFamily="34" charset="0"/>
              </a:rPr>
              <a:t>Penjualan</a:t>
            </a:r>
            <a:r>
              <a:rPr lang="en-US" sz="7299" b="1" spc="182" dirty="0">
                <a:solidFill>
                  <a:srgbClr val="405BBC"/>
                </a:solidFill>
                <a:latin typeface="Arial Rounded MT Bold" panose="020F0704030504030204" pitchFamily="34" charset="0"/>
              </a:rPr>
              <a:t> di Supermarket </a:t>
            </a:r>
          </a:p>
          <a:p>
            <a:pPr algn="ctr">
              <a:lnSpc>
                <a:spcPts val="8029"/>
              </a:lnSpc>
            </a:pPr>
            <a:r>
              <a:rPr lang="en-US" sz="7299" b="1" spc="182" dirty="0" err="1">
                <a:solidFill>
                  <a:srgbClr val="405BBC"/>
                </a:solidFill>
                <a:latin typeface="Arial Rounded MT Bold" panose="020F0704030504030204" pitchFamily="34" charset="0"/>
              </a:rPr>
              <a:t>Dengan</a:t>
            </a:r>
            <a:r>
              <a:rPr lang="en-US" sz="7299" b="1" spc="182" dirty="0">
                <a:solidFill>
                  <a:srgbClr val="405BBC"/>
                </a:solidFill>
                <a:latin typeface="Arial Rounded MT Bold" panose="020F0704030504030204" pitchFamily="34" charset="0"/>
              </a:rPr>
              <a:t> SQL</a:t>
            </a:r>
          </a:p>
          <a:p>
            <a:pPr algn="ctr">
              <a:lnSpc>
                <a:spcPts val="8029"/>
              </a:lnSpc>
            </a:pPr>
            <a:endParaRPr lang="en-US" sz="7299" spc="182" dirty="0">
              <a:solidFill>
                <a:srgbClr val="405BBC"/>
              </a:solidFill>
              <a:latin typeface="Arimo Bold"/>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78113">
            <a:off x="14942065" y="-998912"/>
            <a:ext cx="8841218" cy="7635597"/>
          </a:xfrm>
          <a:prstGeom prst="rect">
            <a:avLst/>
          </a:prstGeom>
        </p:spPr>
      </p:pic>
      <p:grpSp>
        <p:nvGrpSpPr>
          <p:cNvPr id="4" name="Group 4"/>
          <p:cNvGrpSpPr/>
          <p:nvPr/>
        </p:nvGrpSpPr>
        <p:grpSpPr>
          <a:xfrm>
            <a:off x="-5035429" y="2095663"/>
            <a:ext cx="8623058" cy="10454130"/>
            <a:chOff x="0" y="0"/>
            <a:chExt cx="11497411" cy="13938841"/>
          </a:xfrm>
        </p:grpSpPr>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76309">
              <a:off x="747747" y="4406623"/>
              <a:ext cx="10001918" cy="863802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391058">
              <a:off x="2368152" y="410074"/>
              <a:ext cx="7675508" cy="7905486"/>
            </a:xfrm>
            <a:prstGeom prst="rect">
              <a:avLst/>
            </a:prstGeom>
          </p:spPr>
        </p:pic>
      </p:grpSp>
      <p:pic>
        <p:nvPicPr>
          <p:cNvPr id="7" name="Picture 7"/>
          <p:cNvPicPr>
            <a:picLocks noChangeAspect="1"/>
          </p:cNvPicPr>
          <p:nvPr/>
        </p:nvPicPr>
        <p:blipFill>
          <a:blip r:embed="rId8"/>
          <a:srcRect/>
          <a:stretch>
            <a:fillRect/>
          </a:stretch>
        </p:blipFill>
        <p:spPr>
          <a:xfrm>
            <a:off x="250937" y="171026"/>
            <a:ext cx="5892093" cy="1924638"/>
          </a:xfrm>
          <a:prstGeom prst="rect">
            <a:avLst/>
          </a:prstGeom>
        </p:spPr>
      </p:pic>
      <p:sp>
        <p:nvSpPr>
          <p:cNvPr id="8" name="TextBox 8"/>
          <p:cNvSpPr txBox="1"/>
          <p:nvPr/>
        </p:nvSpPr>
        <p:spPr>
          <a:xfrm>
            <a:off x="4164874" y="7648331"/>
            <a:ext cx="10658514" cy="1552819"/>
          </a:xfrm>
          <a:prstGeom prst="rect">
            <a:avLst/>
          </a:prstGeom>
        </p:spPr>
        <p:txBody>
          <a:bodyPr lIns="0" tIns="0" rIns="0" bIns="0" rtlCol="0" anchor="t">
            <a:spAutoFit/>
          </a:bodyPr>
          <a:lstStyle/>
          <a:p>
            <a:pPr algn="ctr">
              <a:lnSpc>
                <a:spcPts val="4075"/>
              </a:lnSpc>
              <a:spcBef>
                <a:spcPct val="0"/>
              </a:spcBef>
            </a:pPr>
            <a:r>
              <a:rPr lang="en-US" sz="3396" dirty="0" err="1">
                <a:solidFill>
                  <a:srgbClr val="000000"/>
                </a:solidFill>
                <a:latin typeface="Now Bold"/>
              </a:rPr>
              <a:t>Dosen</a:t>
            </a:r>
            <a:r>
              <a:rPr lang="en-US" sz="3396" dirty="0">
                <a:solidFill>
                  <a:srgbClr val="000000"/>
                </a:solidFill>
                <a:latin typeface="Now Bold"/>
              </a:rPr>
              <a:t> </a:t>
            </a:r>
            <a:r>
              <a:rPr lang="en-US" sz="3396" dirty="0" err="1">
                <a:solidFill>
                  <a:srgbClr val="000000"/>
                </a:solidFill>
                <a:latin typeface="Now Bold"/>
              </a:rPr>
              <a:t>Pengampu</a:t>
            </a:r>
            <a:r>
              <a:rPr lang="en-US" sz="3396" dirty="0">
                <a:solidFill>
                  <a:srgbClr val="000000"/>
                </a:solidFill>
                <a:latin typeface="Now Bold"/>
              </a:rPr>
              <a:t> :</a:t>
            </a:r>
          </a:p>
          <a:p>
            <a:pPr algn="ctr">
              <a:lnSpc>
                <a:spcPts val="4075"/>
              </a:lnSpc>
              <a:spcBef>
                <a:spcPct val="0"/>
              </a:spcBef>
            </a:pPr>
            <a:r>
              <a:rPr lang="en-US" sz="3396" dirty="0" err="1">
                <a:solidFill>
                  <a:srgbClr val="000000"/>
                </a:solidFill>
                <a:latin typeface="Now Bold"/>
              </a:rPr>
              <a:t>Riksa</a:t>
            </a:r>
            <a:r>
              <a:rPr lang="en-US" sz="3396" dirty="0">
                <a:solidFill>
                  <a:srgbClr val="000000"/>
                </a:solidFill>
                <a:latin typeface="Now Bold"/>
              </a:rPr>
              <a:t> </a:t>
            </a:r>
            <a:r>
              <a:rPr lang="en-US" sz="3396" dirty="0" err="1">
                <a:solidFill>
                  <a:srgbClr val="000000"/>
                </a:solidFill>
                <a:latin typeface="Now Bold"/>
              </a:rPr>
              <a:t>Meidy</a:t>
            </a:r>
            <a:r>
              <a:rPr lang="en-US" sz="3396" dirty="0">
                <a:solidFill>
                  <a:srgbClr val="000000"/>
                </a:solidFill>
                <a:latin typeface="Now Bold"/>
              </a:rPr>
              <a:t> Karim, </a:t>
            </a:r>
            <a:r>
              <a:rPr lang="en-US" sz="3396" dirty="0" err="1">
                <a:solidFill>
                  <a:srgbClr val="000000"/>
                </a:solidFill>
                <a:latin typeface="Now Bold"/>
              </a:rPr>
              <a:t>S.Kom</a:t>
            </a:r>
            <a:r>
              <a:rPr lang="en-US" sz="3396" dirty="0">
                <a:solidFill>
                  <a:srgbClr val="000000"/>
                </a:solidFill>
                <a:latin typeface="Now Bold"/>
              </a:rPr>
              <a:t>., </a:t>
            </a:r>
            <a:r>
              <a:rPr lang="en-US" sz="3396" dirty="0" err="1">
                <a:solidFill>
                  <a:srgbClr val="000000"/>
                </a:solidFill>
                <a:latin typeface="Now Bold"/>
              </a:rPr>
              <a:t>M.Si</a:t>
            </a:r>
            <a:r>
              <a:rPr lang="en-US" sz="3396" dirty="0">
                <a:solidFill>
                  <a:srgbClr val="000000"/>
                </a:solidFill>
                <a:latin typeface="Now Bold"/>
              </a:rPr>
              <a:t>., M.Sc.,</a:t>
            </a:r>
          </a:p>
          <a:p>
            <a:pPr algn="ctr">
              <a:lnSpc>
                <a:spcPts val="4075"/>
              </a:lnSpc>
              <a:spcBef>
                <a:spcPct val="0"/>
              </a:spcBef>
            </a:pPr>
            <a:r>
              <a:rPr lang="en-US" sz="3396" dirty="0" err="1">
                <a:solidFill>
                  <a:srgbClr val="000000"/>
                </a:solidFill>
                <a:latin typeface="Now Bold"/>
              </a:rPr>
              <a:t>Amalya</a:t>
            </a:r>
            <a:r>
              <a:rPr lang="en-US" sz="3396" dirty="0">
                <a:solidFill>
                  <a:srgbClr val="000000"/>
                </a:solidFill>
                <a:latin typeface="Now Bold"/>
              </a:rPr>
              <a:t> Citra </a:t>
            </a:r>
            <a:r>
              <a:rPr lang="en-US" sz="3396" dirty="0" err="1">
                <a:solidFill>
                  <a:srgbClr val="000000"/>
                </a:solidFill>
                <a:latin typeface="Now Bold"/>
              </a:rPr>
              <a:t>Pradana</a:t>
            </a:r>
            <a:r>
              <a:rPr lang="en-US" sz="3396" dirty="0">
                <a:solidFill>
                  <a:srgbClr val="000000"/>
                </a:solidFill>
                <a:latin typeface="Now Bold"/>
              </a:rPr>
              <a:t>, </a:t>
            </a:r>
            <a:r>
              <a:rPr lang="en-US" sz="3396" dirty="0" err="1">
                <a:solidFill>
                  <a:srgbClr val="000000"/>
                </a:solidFill>
                <a:latin typeface="Now Bold"/>
              </a:rPr>
              <a:t>S.Kom</a:t>
            </a:r>
            <a:r>
              <a:rPr lang="en-US" sz="3396" dirty="0">
                <a:solidFill>
                  <a:srgbClr val="000000"/>
                </a:solidFill>
                <a:latin typeface="Now Bold"/>
              </a:rPr>
              <a:t>., </a:t>
            </a:r>
            <a:r>
              <a:rPr lang="en-US" sz="3396" dirty="0" err="1">
                <a:solidFill>
                  <a:srgbClr val="000000"/>
                </a:solidFill>
                <a:latin typeface="Now Bold"/>
              </a:rPr>
              <a:t>M.Si</a:t>
            </a:r>
            <a:r>
              <a:rPr lang="en-US" sz="3396" dirty="0">
                <a:solidFill>
                  <a:srgbClr val="000000"/>
                </a:solidFill>
                <a:latin typeface="Now Bold"/>
              </a:rPr>
              <a:t>., M.Sc.</a:t>
            </a:r>
          </a:p>
        </p:txBody>
      </p:sp>
      <p:sp>
        <p:nvSpPr>
          <p:cNvPr id="9" name="TextBox 9"/>
          <p:cNvSpPr txBox="1"/>
          <p:nvPr/>
        </p:nvSpPr>
        <p:spPr>
          <a:xfrm>
            <a:off x="3907699" y="6652169"/>
            <a:ext cx="11290852" cy="622935"/>
          </a:xfrm>
          <a:prstGeom prst="rect">
            <a:avLst/>
          </a:prstGeom>
        </p:spPr>
        <p:txBody>
          <a:bodyPr lIns="0" tIns="0" rIns="0" bIns="0" rtlCol="0" anchor="t">
            <a:spAutoFit/>
          </a:bodyPr>
          <a:lstStyle/>
          <a:p>
            <a:pPr algn="ctr">
              <a:lnSpc>
                <a:spcPts val="5040"/>
              </a:lnSpc>
            </a:pPr>
            <a:r>
              <a:rPr lang="en-US" sz="3600" dirty="0" err="1">
                <a:solidFill>
                  <a:srgbClr val="323232"/>
                </a:solidFill>
                <a:latin typeface="Public Sans Bold"/>
              </a:rPr>
              <a:t>Kelompok</a:t>
            </a:r>
            <a:r>
              <a:rPr lang="en-US" sz="3600" dirty="0">
                <a:solidFill>
                  <a:srgbClr val="323232"/>
                </a:solidFill>
                <a:latin typeface="Public Sans Bold"/>
              </a:rPr>
              <a:t> 5 RB Basis Data</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6" name="AutoShape 2"/>
          <p:cNvSpPr/>
          <p:nvPr/>
        </p:nvSpPr>
        <p:spPr>
          <a:xfrm>
            <a:off x="7052414" y="0"/>
            <a:ext cx="11235587" cy="10287000"/>
          </a:xfrm>
          <a:prstGeom prst="rect">
            <a:avLst/>
          </a:prstGeom>
          <a:solidFill>
            <a:srgbClr val="405BBC"/>
          </a:solidFill>
        </p:spPr>
      </p:sp>
      <p:sp>
        <p:nvSpPr>
          <p:cNvPr id="2" name="AutoShape 2"/>
          <p:cNvSpPr/>
          <p:nvPr/>
        </p:nvSpPr>
        <p:spPr>
          <a:xfrm>
            <a:off x="0" y="0"/>
            <a:ext cx="7543800" cy="10287000"/>
          </a:xfrm>
          <a:prstGeom prst="rect">
            <a:avLst/>
          </a:prstGeom>
          <a:solidFill>
            <a:srgbClr val="FFF9EC"/>
          </a:solidFill>
        </p:spPr>
      </p:sp>
      <p:pic>
        <p:nvPicPr>
          <p:cNvPr id="3" name="Picture 3"/>
          <p:cNvPicPr>
            <a:picLocks noChangeAspect="1"/>
          </p:cNvPicPr>
          <p:nvPr/>
        </p:nvPicPr>
        <p:blipFill>
          <a:blip r:embed="rId2"/>
          <a:srcRect l="5540" r="5540"/>
          <a:stretch>
            <a:fillRect/>
          </a:stretch>
        </p:blipFill>
        <p:spPr>
          <a:xfrm>
            <a:off x="655170" y="2597229"/>
            <a:ext cx="6397244" cy="7194471"/>
          </a:xfrm>
          <a:prstGeom prst="rect">
            <a:avLst/>
          </a:prstGeom>
          <a:ln>
            <a:solidFill>
              <a:srgbClr val="0070C0"/>
            </a:solid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rcRect/>
          <a:stretch>
            <a:fillRect/>
          </a:stretch>
        </p:blipFill>
        <p:spPr>
          <a:xfrm>
            <a:off x="381000" y="405781"/>
            <a:ext cx="4419600" cy="1443651"/>
          </a:xfrm>
          <a:prstGeom prst="rect">
            <a:avLst/>
          </a:prstGeom>
        </p:spPr>
      </p:pic>
      <p:pic>
        <p:nvPicPr>
          <p:cNvPr id="8" name="Picture 4"/>
          <p:cNvPicPr>
            <a:picLocks noChangeAspect="1"/>
          </p:cNvPicPr>
          <p:nvPr/>
        </p:nvPicPr>
        <p:blipFill>
          <a:blip r:embed="rId4"/>
          <a:srcRect r="43330"/>
          <a:stretch>
            <a:fillRect/>
          </a:stretch>
        </p:blipFill>
        <p:spPr>
          <a:xfrm>
            <a:off x="9316453" y="1104900"/>
            <a:ext cx="7599947" cy="1564990"/>
          </a:xfrm>
          <a:prstGeom prst="rect">
            <a:avLst/>
          </a:prstGeom>
        </p:spPr>
      </p:pic>
      <p:sp>
        <p:nvSpPr>
          <p:cNvPr id="4" name="TextBox 4"/>
          <p:cNvSpPr txBox="1"/>
          <p:nvPr/>
        </p:nvSpPr>
        <p:spPr>
          <a:xfrm>
            <a:off x="11915172" y="1338011"/>
            <a:ext cx="2562828" cy="1152525"/>
          </a:xfrm>
          <a:prstGeom prst="rect">
            <a:avLst/>
          </a:prstGeom>
        </p:spPr>
        <p:txBody>
          <a:bodyPr wrap="square" lIns="0" tIns="0" rIns="0" bIns="0" rtlCol="0" anchor="t">
            <a:spAutoFit/>
          </a:bodyPr>
          <a:lstStyle/>
          <a:p>
            <a:pPr>
              <a:lnSpc>
                <a:spcPts val="9000"/>
              </a:lnSpc>
            </a:pPr>
            <a:r>
              <a:rPr lang="en-US" sz="7500" b="1" dirty="0" smtClean="0">
                <a:latin typeface="Now Bold"/>
              </a:rPr>
              <a:t>DDL</a:t>
            </a:r>
            <a:endParaRPr lang="en-US" sz="7500" b="1" dirty="0">
              <a:latin typeface="Now Bold"/>
            </a:endParaRPr>
          </a:p>
        </p:txBody>
      </p:sp>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8610600" y="4000500"/>
            <a:ext cx="8991600" cy="4419600"/>
          </a:xfrm>
          <a:prstGeom prst="rect">
            <a:avLst/>
          </a:prstGeom>
        </p:spPr>
      </p:pic>
      <p:pic>
        <p:nvPicPr>
          <p:cNvPr id="17" name="Picture 16"/>
          <p:cNvPicPr/>
          <p:nvPr/>
        </p:nvPicPr>
        <p:blipFill>
          <a:blip r:embed="rId6">
            <a:extLst>
              <a:ext uri="{28A0092B-C50C-407E-A947-70E740481C1C}">
                <a14:useLocalDpi xmlns:a14="http://schemas.microsoft.com/office/drawing/2010/main" val="0"/>
              </a:ext>
            </a:extLst>
          </a:blip>
          <a:stretch>
            <a:fillRect/>
          </a:stretch>
        </p:blipFill>
        <p:spPr>
          <a:xfrm>
            <a:off x="8610600" y="4022558"/>
            <a:ext cx="8991600" cy="4419600"/>
          </a:xfrm>
          <a:prstGeom prst="rect">
            <a:avLst/>
          </a:prstGeom>
        </p:spPr>
      </p:pic>
      <p:pic>
        <p:nvPicPr>
          <p:cNvPr id="18" name="Picture 17"/>
          <p:cNvPicPr/>
          <p:nvPr/>
        </p:nvPicPr>
        <p:blipFill>
          <a:blip r:embed="rId7">
            <a:extLst>
              <a:ext uri="{28A0092B-C50C-407E-A947-70E740481C1C}">
                <a14:useLocalDpi xmlns:a14="http://schemas.microsoft.com/office/drawing/2010/main" val="0"/>
              </a:ext>
            </a:extLst>
          </a:blip>
          <a:stretch>
            <a:fillRect/>
          </a:stretch>
        </p:blipFill>
        <p:spPr>
          <a:xfrm>
            <a:off x="8590446" y="4000500"/>
            <a:ext cx="8991600" cy="441960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6" name="AutoShape 2"/>
          <p:cNvSpPr/>
          <p:nvPr/>
        </p:nvSpPr>
        <p:spPr>
          <a:xfrm>
            <a:off x="0" y="0"/>
            <a:ext cx="11235587" cy="10287000"/>
          </a:xfrm>
          <a:prstGeom prst="rect">
            <a:avLst/>
          </a:prstGeom>
          <a:solidFill>
            <a:srgbClr val="405BBC"/>
          </a:solidFill>
        </p:spPr>
      </p:sp>
      <p:sp>
        <p:nvSpPr>
          <p:cNvPr id="2" name="AutoShape 2"/>
          <p:cNvSpPr/>
          <p:nvPr/>
        </p:nvSpPr>
        <p:spPr>
          <a:xfrm>
            <a:off x="10744201" y="0"/>
            <a:ext cx="7543800" cy="10287000"/>
          </a:xfrm>
          <a:prstGeom prst="rect">
            <a:avLst/>
          </a:prstGeom>
          <a:solidFill>
            <a:srgbClr val="FFF9EC"/>
          </a:solidFill>
        </p:spPr>
      </p:sp>
      <p:pic>
        <p:nvPicPr>
          <p:cNvPr id="3" name="Picture 3"/>
          <p:cNvPicPr>
            <a:picLocks noChangeAspect="1"/>
          </p:cNvPicPr>
          <p:nvPr/>
        </p:nvPicPr>
        <p:blipFill>
          <a:blip r:embed="rId2"/>
          <a:srcRect l="5540" r="5540"/>
          <a:stretch>
            <a:fillRect/>
          </a:stretch>
        </p:blipFill>
        <p:spPr>
          <a:xfrm>
            <a:off x="11399371" y="2597229"/>
            <a:ext cx="6397244" cy="7194471"/>
          </a:xfrm>
          <a:prstGeom prst="rect">
            <a:avLst/>
          </a:prstGeom>
          <a:ln>
            <a:solidFill>
              <a:srgbClr val="0070C0"/>
            </a:solid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rcRect/>
          <a:stretch>
            <a:fillRect/>
          </a:stretch>
        </p:blipFill>
        <p:spPr>
          <a:xfrm>
            <a:off x="13639800" y="347049"/>
            <a:ext cx="4419600" cy="1443651"/>
          </a:xfrm>
          <a:prstGeom prst="rect">
            <a:avLst/>
          </a:prstGeom>
        </p:spPr>
      </p:pic>
      <p:pic>
        <p:nvPicPr>
          <p:cNvPr id="8" name="Picture 4"/>
          <p:cNvPicPr>
            <a:picLocks noChangeAspect="1"/>
          </p:cNvPicPr>
          <p:nvPr/>
        </p:nvPicPr>
        <p:blipFill>
          <a:blip r:embed="rId4"/>
          <a:srcRect r="43330"/>
          <a:stretch>
            <a:fillRect/>
          </a:stretch>
        </p:blipFill>
        <p:spPr>
          <a:xfrm>
            <a:off x="1676400" y="1104900"/>
            <a:ext cx="7599947" cy="1564990"/>
          </a:xfrm>
          <a:prstGeom prst="rect">
            <a:avLst/>
          </a:prstGeom>
        </p:spPr>
      </p:pic>
      <p:sp>
        <p:nvSpPr>
          <p:cNvPr id="4" name="TextBox 4"/>
          <p:cNvSpPr txBox="1"/>
          <p:nvPr/>
        </p:nvSpPr>
        <p:spPr>
          <a:xfrm>
            <a:off x="4275119" y="1338011"/>
            <a:ext cx="2562828" cy="1152525"/>
          </a:xfrm>
          <a:prstGeom prst="rect">
            <a:avLst/>
          </a:prstGeom>
        </p:spPr>
        <p:txBody>
          <a:bodyPr wrap="square" lIns="0" tIns="0" rIns="0" bIns="0" rtlCol="0" anchor="t">
            <a:spAutoFit/>
          </a:bodyPr>
          <a:lstStyle/>
          <a:p>
            <a:pPr>
              <a:lnSpc>
                <a:spcPts val="9000"/>
              </a:lnSpc>
            </a:pPr>
            <a:r>
              <a:rPr lang="en-US" sz="7500" b="1" dirty="0" smtClean="0">
                <a:latin typeface="Now Bold"/>
              </a:rPr>
              <a:t>D</a:t>
            </a:r>
            <a:r>
              <a:rPr lang="id-ID" sz="7500" b="1" dirty="0" smtClean="0">
                <a:latin typeface="Now Bold"/>
              </a:rPr>
              <a:t>ML</a:t>
            </a:r>
            <a:endParaRPr lang="en-US" sz="7500" b="1" dirty="0">
              <a:latin typeface="Now Bold"/>
            </a:endParaRPr>
          </a:p>
        </p:txBody>
      </p:sp>
      <p:sp>
        <p:nvSpPr>
          <p:cNvPr id="9" name="Rectangle 1"/>
          <p:cNvSpPr>
            <a:spLocks noChangeArrowheads="1"/>
          </p:cNvSpPr>
          <p:nvPr/>
        </p:nvSpPr>
        <p:spPr bwMode="auto">
          <a:xfrm>
            <a:off x="1676400" y="3154382"/>
            <a:ext cx="759994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Data Manipulation Language (DML)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memungkinkan</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kita</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untuk</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memanipulasi</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data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dalam</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tabel</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database.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Sintaks</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query yang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dapat</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digunakan</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untuk</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DML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adalah</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sebagai</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a:t>
            </a:r>
            <a:r>
              <a:rPr kumimoji="0" lang="en-US" altLang="en-US" sz="2800" b="0" i="0" u="none" strike="noStrike" cap="none" normalizeH="0" baseline="0" dirty="0" err="1" smtClean="0">
                <a:ln>
                  <a:noFill/>
                </a:ln>
                <a:solidFill>
                  <a:schemeClr val="bg1"/>
                </a:solidFill>
                <a:effectLst/>
                <a:latin typeface="Public Sans" panose="020B0604020202020204" charset="0"/>
                <a:ea typeface="Arial" pitchFamily="34" charset="0"/>
                <a:cs typeface="Times New Roman" pitchFamily="18" charset="0"/>
              </a:rPr>
              <a:t>berikut</a:t>
            </a:r>
            <a:r>
              <a:rPr kumimoji="0" lang="en-US" altLang="en-US" sz="2800" b="0"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 </a:t>
            </a:r>
            <a:endParaRPr lang="id-ID" altLang="en-US" sz="2800" dirty="0">
              <a:solidFill>
                <a:schemeClr val="bg1"/>
              </a:solidFill>
              <a:latin typeface="Public Sans" panose="020B0604020202020204" charset="0"/>
            </a:endParaRPr>
          </a:p>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rPr>
              <a:t>INSERT</a:t>
            </a:r>
            <a:endParaRPr kumimoji="0" lang="id-ID" altLang="en-US" sz="2800" b="1" i="0" u="none" strike="noStrike" cap="none" normalizeH="0" baseline="0" dirty="0" smtClean="0">
              <a:ln>
                <a:noFill/>
              </a:ln>
              <a:solidFill>
                <a:schemeClr val="bg1"/>
              </a:solidFill>
              <a:effectLst/>
              <a:latin typeface="Public Sans" panose="020B0604020202020204" charset="0"/>
              <a:ea typeface="Arial" pitchFamily="34" charset="0"/>
              <a:cs typeface="Times New Roman" pitchFamily="18" charset="0"/>
            </a:endParaRPr>
          </a:p>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id-ID" altLang="en-US" sz="2800" b="1" dirty="0" smtClean="0">
                <a:solidFill>
                  <a:schemeClr val="bg1"/>
                </a:solidFill>
                <a:latin typeface="Public Sans" panose="020B0604020202020204" charset="0"/>
                <a:cs typeface="Times New Roman" pitchFamily="18" charset="0"/>
              </a:rPr>
              <a:t>UPDATE</a:t>
            </a:r>
          </a:p>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id-ID" altLang="en-US" sz="2800" b="1" i="0" u="none" strike="noStrike" cap="none" normalizeH="0" baseline="0" dirty="0" smtClean="0">
                <a:ln>
                  <a:noFill/>
                </a:ln>
                <a:solidFill>
                  <a:schemeClr val="bg1"/>
                </a:solidFill>
                <a:effectLst/>
                <a:latin typeface="Public Sans" panose="020B0604020202020204" charset="0"/>
                <a:cs typeface="Times New Roman" pitchFamily="18" charset="0"/>
              </a:rPr>
              <a:t>DELETE</a:t>
            </a:r>
          </a:p>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id-ID" altLang="en-US" sz="2800" b="1" dirty="0" smtClean="0">
                <a:solidFill>
                  <a:schemeClr val="bg1"/>
                </a:solidFill>
                <a:latin typeface="Public Sans" panose="020B0604020202020204" charset="0"/>
                <a:cs typeface="Times New Roman" pitchFamily="18" charset="0"/>
              </a:rPr>
              <a:t>SELECT</a:t>
            </a:r>
            <a:endParaRPr kumimoji="0" lang="en-US" altLang="en-US" sz="2800" b="0" i="0" u="none" strike="noStrike" cap="none" normalizeH="0" baseline="0" dirty="0" smtClean="0">
              <a:ln>
                <a:noFill/>
              </a:ln>
              <a:solidFill>
                <a:schemeClr val="bg1"/>
              </a:solidFill>
              <a:effectLst/>
              <a:latin typeface="Public Sans" panose="020B0604020202020204" charset="0"/>
            </a:endParaRPr>
          </a:p>
        </p:txBody>
      </p:sp>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1447800" y="3238500"/>
            <a:ext cx="7828548" cy="6027718"/>
          </a:xfrm>
          <a:prstGeom prst="rect">
            <a:avLst/>
          </a:prstGeom>
        </p:spPr>
      </p:pic>
      <p:pic>
        <p:nvPicPr>
          <p:cNvPr id="9219" name="Picture 35"/>
          <p:cNvPicPr>
            <a:picLocks noChangeAspect="1" noChangeArrowheads="1"/>
          </p:cNvPicPr>
          <p:nvPr/>
        </p:nvPicPr>
        <p:blipFill>
          <a:blip r:embed="rId6">
            <a:extLst>
              <a:ext uri="{28A0092B-C50C-407E-A947-70E740481C1C}">
                <a14:useLocalDpi xmlns:a14="http://schemas.microsoft.com/office/drawing/2010/main" val="0"/>
              </a:ext>
            </a:extLst>
          </a:blip>
          <a:srcRect b="188"/>
          <a:stretch>
            <a:fillRect/>
          </a:stretch>
        </p:blipFill>
        <p:spPr bwMode="auto">
          <a:xfrm>
            <a:off x="1447799" y="3238500"/>
            <a:ext cx="4169993" cy="597366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7792" y="3238500"/>
            <a:ext cx="3678608" cy="599620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4"/>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5"/>
          <p:cNvSpPr>
            <a:spLocks noChangeArrowheads="1"/>
          </p:cNvSpPr>
          <p:nvPr/>
        </p:nvSpPr>
        <p:spPr bwMode="auto">
          <a:xfrm>
            <a:off x="228600" y="37623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altLang="en-US" sz="11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id-ID"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6"/>
          <p:cNvSpPr>
            <a:spLocks noChangeArrowheads="1"/>
          </p:cNvSpPr>
          <p:nvPr/>
        </p:nvSpPr>
        <p:spPr bwMode="auto">
          <a:xfrm>
            <a:off x="228600" y="70580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 name="AutoShape 2"/>
          <p:cNvSpPr/>
          <p:nvPr/>
        </p:nvSpPr>
        <p:spPr>
          <a:xfrm>
            <a:off x="533400" y="3156387"/>
            <a:ext cx="10210801" cy="6406713"/>
          </a:xfrm>
          <a:prstGeom prst="rect">
            <a:avLst/>
          </a:prstGeom>
          <a:solidFill>
            <a:srgbClr val="405BBC"/>
          </a:solidFill>
        </p:spPr>
      </p:sp>
      <p:pic>
        <p:nvPicPr>
          <p:cNvPr id="22" name="Picture 21"/>
          <p:cNvPicPr/>
          <p:nvPr/>
        </p:nvPicPr>
        <p:blipFill rotWithShape="1">
          <a:blip r:embed="rId8">
            <a:extLst>
              <a:ext uri="{28A0092B-C50C-407E-A947-70E740481C1C}">
                <a14:useLocalDpi xmlns:a14="http://schemas.microsoft.com/office/drawing/2010/main" val="0"/>
              </a:ext>
            </a:extLst>
          </a:blip>
          <a:srcRect b="39474"/>
          <a:stretch/>
        </p:blipFill>
        <p:spPr bwMode="auto">
          <a:xfrm>
            <a:off x="1805788" y="3732572"/>
            <a:ext cx="7624010" cy="2129037"/>
          </a:xfrm>
          <a:prstGeom prst="rect">
            <a:avLst/>
          </a:prstGeom>
          <a:ln>
            <a:noFill/>
          </a:ln>
          <a:extLst>
            <a:ext uri="{53640926-AAD7-44D8-BBD7-CCE9431645EC}">
              <a14:shadowObscured xmlns:a14="http://schemas.microsoft.com/office/drawing/2010/main"/>
            </a:ext>
          </a:extLst>
        </p:spPr>
      </p:pic>
      <p:pic>
        <p:nvPicPr>
          <p:cNvPr id="23" name="Picture 22"/>
          <p:cNvPicPr/>
          <p:nvPr/>
        </p:nvPicPr>
        <p:blipFill rotWithShape="1">
          <a:blip r:embed="rId9">
            <a:extLst>
              <a:ext uri="{28A0092B-C50C-407E-A947-70E740481C1C}">
                <a14:useLocalDpi xmlns:a14="http://schemas.microsoft.com/office/drawing/2010/main" val="0"/>
              </a:ext>
            </a:extLst>
          </a:blip>
          <a:srcRect t="4460" b="4108"/>
          <a:stretch/>
        </p:blipFill>
        <p:spPr bwMode="auto">
          <a:xfrm>
            <a:off x="1371599" y="6112277"/>
            <a:ext cx="3556286" cy="2442175"/>
          </a:xfrm>
          <a:prstGeom prst="rect">
            <a:avLst/>
          </a:prstGeom>
          <a:ln>
            <a:noFill/>
          </a:ln>
          <a:extLst>
            <a:ext uri="{53640926-AAD7-44D8-BBD7-CCE9431645EC}">
              <a14:shadowObscured xmlns:a14="http://schemas.microsoft.com/office/drawing/2010/main"/>
            </a:ext>
          </a:extLst>
        </p:spPr>
      </p:pic>
      <p:pic>
        <p:nvPicPr>
          <p:cNvPr id="24" name="Picture 23"/>
          <p:cNvPicPr/>
          <p:nvPr/>
        </p:nvPicPr>
        <p:blipFill rotWithShape="1">
          <a:blip r:embed="rId10">
            <a:extLst>
              <a:ext uri="{28A0092B-C50C-407E-A947-70E740481C1C}">
                <a14:useLocalDpi xmlns:a14="http://schemas.microsoft.com/office/drawing/2010/main" val="0"/>
              </a:ext>
            </a:extLst>
          </a:blip>
          <a:srcRect b="32187"/>
          <a:stretch/>
        </p:blipFill>
        <p:spPr bwMode="auto">
          <a:xfrm>
            <a:off x="1371599" y="3192224"/>
            <a:ext cx="8229601" cy="2669385"/>
          </a:xfrm>
          <a:prstGeom prst="rect">
            <a:avLst/>
          </a:prstGeom>
          <a:ln>
            <a:noFill/>
          </a:ln>
          <a:extLst>
            <a:ext uri="{53640926-AAD7-44D8-BBD7-CCE9431645EC}">
              <a14:shadowObscured xmlns:a14="http://schemas.microsoft.com/office/drawing/2010/main"/>
            </a:ext>
          </a:extLst>
        </p:spPr>
      </p:pic>
      <p:pic>
        <p:nvPicPr>
          <p:cNvPr id="25" name="Picture 24"/>
          <p:cNvPicPr/>
          <p:nvPr/>
        </p:nvPicPr>
        <p:blipFill rotWithShape="1">
          <a:blip r:embed="rId11">
            <a:extLst>
              <a:ext uri="{28A0092B-C50C-407E-A947-70E740481C1C}">
                <a14:useLocalDpi xmlns:a14="http://schemas.microsoft.com/office/drawing/2010/main" val="0"/>
              </a:ext>
            </a:extLst>
          </a:blip>
          <a:srcRect b="6316"/>
          <a:stretch/>
        </p:blipFill>
        <p:spPr bwMode="auto">
          <a:xfrm>
            <a:off x="1371598" y="6112276"/>
            <a:ext cx="4572002" cy="3099892"/>
          </a:xfrm>
          <a:prstGeom prst="rect">
            <a:avLst/>
          </a:prstGeom>
          <a:ln>
            <a:noFill/>
          </a:ln>
          <a:extLst>
            <a:ext uri="{53640926-AAD7-44D8-BBD7-CCE9431645EC}">
              <a14:shadowObscured xmlns:a14="http://schemas.microsoft.com/office/drawing/2010/main"/>
            </a:ext>
          </a:extLst>
        </p:spPr>
      </p:pic>
      <p:sp>
        <p:nvSpPr>
          <p:cNvPr id="26" name="AutoShape 2"/>
          <p:cNvSpPr/>
          <p:nvPr/>
        </p:nvSpPr>
        <p:spPr>
          <a:xfrm>
            <a:off x="228599" y="3080187"/>
            <a:ext cx="10210801" cy="6406713"/>
          </a:xfrm>
          <a:prstGeom prst="rect">
            <a:avLst/>
          </a:prstGeom>
          <a:solidFill>
            <a:srgbClr val="405BBC"/>
          </a:solidFill>
        </p:spPr>
      </p:sp>
      <p:pic>
        <p:nvPicPr>
          <p:cNvPr id="27" name="Picture 26"/>
          <p:cNvPicPr/>
          <p:nvPr/>
        </p:nvPicPr>
        <p:blipFill rotWithShape="1">
          <a:blip r:embed="rId12">
            <a:extLst>
              <a:ext uri="{28A0092B-C50C-407E-A947-70E740481C1C}">
                <a14:useLocalDpi xmlns:a14="http://schemas.microsoft.com/office/drawing/2010/main" val="0"/>
              </a:ext>
            </a:extLst>
          </a:blip>
          <a:srcRect t="1701"/>
          <a:stretch/>
        </p:blipFill>
        <p:spPr bwMode="auto">
          <a:xfrm>
            <a:off x="860056" y="3527966"/>
            <a:ext cx="9198343" cy="4815934"/>
          </a:xfrm>
          <a:prstGeom prst="rect">
            <a:avLst/>
          </a:prstGeom>
          <a:ln>
            <a:noFill/>
          </a:ln>
          <a:extLst>
            <a:ext uri="{53640926-AAD7-44D8-BBD7-CCE9431645EC}">
              <a14:shadowObscured xmlns:a14="http://schemas.microsoft.com/office/drawing/2010/main"/>
            </a:ext>
          </a:extLst>
        </p:spPr>
      </p:pic>
      <p:pic>
        <p:nvPicPr>
          <p:cNvPr id="9224" name="Picture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0056" y="3525855"/>
            <a:ext cx="4599171" cy="519904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2466" y="3504138"/>
            <a:ext cx="4615933" cy="522287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9"/>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0"/>
          <p:cNvSpPr>
            <a:spLocks noChangeArrowheads="1"/>
          </p:cNvSpPr>
          <p:nvPr/>
        </p:nvSpPr>
        <p:spPr bwMode="auto">
          <a:xfrm>
            <a:off x="228600" y="36480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altLang="en-US" sz="11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id-ID"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11"/>
          <p:cNvSpPr>
            <a:spLocks noChangeArrowheads="1"/>
          </p:cNvSpPr>
          <p:nvPr/>
        </p:nvSpPr>
        <p:spPr bwMode="auto">
          <a:xfrm>
            <a:off x="228600" y="676275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4848890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219"/>
                                        </p:tgtEl>
                                        <p:attrNameLst>
                                          <p:attrName>style.visibility</p:attrName>
                                        </p:attrNameLst>
                                      </p:cBhvr>
                                      <p:to>
                                        <p:strVal val="visible"/>
                                      </p:to>
                                    </p:set>
                                    <p:anim calcmode="lin" valueType="num">
                                      <p:cBhvr additive="base">
                                        <p:cTn id="26" dur="500" fill="hold"/>
                                        <p:tgtEl>
                                          <p:spTgt spid="9219"/>
                                        </p:tgtEl>
                                        <p:attrNameLst>
                                          <p:attrName>ppt_x</p:attrName>
                                        </p:attrNameLst>
                                      </p:cBhvr>
                                      <p:tavLst>
                                        <p:tav tm="0">
                                          <p:val>
                                            <p:strVal val="#ppt_x"/>
                                          </p:val>
                                        </p:tav>
                                        <p:tav tm="100000">
                                          <p:val>
                                            <p:strVal val="#ppt_x"/>
                                          </p:val>
                                        </p:tav>
                                      </p:tavLst>
                                    </p:anim>
                                    <p:anim calcmode="lin" valueType="num">
                                      <p:cBhvr additive="base">
                                        <p:cTn id="27" dur="500" fill="hold"/>
                                        <p:tgtEl>
                                          <p:spTgt spid="9219"/>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9218"/>
                                        </p:tgtEl>
                                        <p:attrNameLst>
                                          <p:attrName>style.visibility</p:attrName>
                                        </p:attrNameLst>
                                      </p:cBhvr>
                                      <p:to>
                                        <p:strVal val="visible"/>
                                      </p:to>
                                    </p:set>
                                    <p:anim calcmode="lin" valueType="num">
                                      <p:cBhvr additive="base">
                                        <p:cTn id="30" dur="500" fill="hold"/>
                                        <p:tgtEl>
                                          <p:spTgt spid="9218"/>
                                        </p:tgtEl>
                                        <p:attrNameLst>
                                          <p:attrName>ppt_x</p:attrName>
                                        </p:attrNameLst>
                                      </p:cBhvr>
                                      <p:tavLst>
                                        <p:tav tm="0">
                                          <p:val>
                                            <p:strVal val="#ppt_x"/>
                                          </p:val>
                                        </p:tav>
                                        <p:tav tm="100000">
                                          <p:val>
                                            <p:strVal val="#ppt_x"/>
                                          </p:val>
                                        </p:tav>
                                      </p:tavLst>
                                    </p:anim>
                                    <p:anim calcmode="lin" valueType="num">
                                      <p:cBhvr additive="base">
                                        <p:cTn id="31"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anim calcmode="lin" valueType="num">
                                      <p:cBhvr>
                                        <p:cTn id="47" dur="1000" fill="hold"/>
                                        <p:tgtEl>
                                          <p:spTgt spid="23"/>
                                        </p:tgtEl>
                                        <p:attrNameLst>
                                          <p:attrName>ppt_x</p:attrName>
                                        </p:attrNameLst>
                                      </p:cBhvr>
                                      <p:tavLst>
                                        <p:tav tm="0">
                                          <p:val>
                                            <p:strVal val="#ppt_x"/>
                                          </p:val>
                                        </p:tav>
                                        <p:tav tm="100000">
                                          <p:val>
                                            <p:strVal val="#ppt_x"/>
                                          </p:val>
                                        </p:tav>
                                      </p:tavLst>
                                    </p:anim>
                                    <p:anim calcmode="lin" valueType="num">
                                      <p:cBhvr>
                                        <p:cTn id="4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9224"/>
                                        </p:tgtEl>
                                        <p:attrNameLst>
                                          <p:attrName>style.visibility</p:attrName>
                                        </p:attrNameLst>
                                      </p:cBhvr>
                                      <p:to>
                                        <p:strVal val="visible"/>
                                      </p:to>
                                    </p:set>
                                    <p:anim calcmode="lin" valueType="num">
                                      <p:cBhvr additive="base">
                                        <p:cTn id="75" dur="500" fill="hold"/>
                                        <p:tgtEl>
                                          <p:spTgt spid="9224"/>
                                        </p:tgtEl>
                                        <p:attrNameLst>
                                          <p:attrName>ppt_x</p:attrName>
                                        </p:attrNameLst>
                                      </p:cBhvr>
                                      <p:tavLst>
                                        <p:tav tm="0">
                                          <p:val>
                                            <p:strVal val="#ppt_x"/>
                                          </p:val>
                                        </p:tav>
                                        <p:tav tm="100000">
                                          <p:val>
                                            <p:strVal val="#ppt_x"/>
                                          </p:val>
                                        </p:tav>
                                      </p:tavLst>
                                    </p:anim>
                                    <p:anim calcmode="lin" valueType="num">
                                      <p:cBhvr additive="base">
                                        <p:cTn id="76" dur="500" fill="hold"/>
                                        <p:tgtEl>
                                          <p:spTgt spid="922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9223"/>
                                        </p:tgtEl>
                                        <p:attrNameLst>
                                          <p:attrName>style.visibility</p:attrName>
                                        </p:attrNameLst>
                                      </p:cBhvr>
                                      <p:to>
                                        <p:strVal val="visible"/>
                                      </p:to>
                                    </p:set>
                                    <p:anim calcmode="lin" valueType="num">
                                      <p:cBhvr additive="base">
                                        <p:cTn id="79" dur="500" fill="hold"/>
                                        <p:tgtEl>
                                          <p:spTgt spid="9223"/>
                                        </p:tgtEl>
                                        <p:attrNameLst>
                                          <p:attrName>ppt_x</p:attrName>
                                        </p:attrNameLst>
                                      </p:cBhvr>
                                      <p:tavLst>
                                        <p:tav tm="0">
                                          <p:val>
                                            <p:strVal val="#ppt_x"/>
                                          </p:val>
                                        </p:tav>
                                        <p:tav tm="100000">
                                          <p:val>
                                            <p:strVal val="#ppt_x"/>
                                          </p:val>
                                        </p:tav>
                                      </p:tavLst>
                                    </p:anim>
                                    <p:anim calcmode="lin" valueType="num">
                                      <p:cBhvr additive="base">
                                        <p:cTn id="80"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6" name="AutoShape 2"/>
          <p:cNvSpPr/>
          <p:nvPr/>
        </p:nvSpPr>
        <p:spPr>
          <a:xfrm>
            <a:off x="-156411" y="0"/>
            <a:ext cx="11235587" cy="10287000"/>
          </a:xfrm>
          <a:prstGeom prst="rect">
            <a:avLst/>
          </a:prstGeom>
          <a:solidFill>
            <a:srgbClr val="405BBC"/>
          </a:solidFill>
        </p:spPr>
      </p:sp>
      <p:sp>
        <p:nvSpPr>
          <p:cNvPr id="2" name="AutoShape 2"/>
          <p:cNvSpPr/>
          <p:nvPr/>
        </p:nvSpPr>
        <p:spPr>
          <a:xfrm>
            <a:off x="10744201" y="0"/>
            <a:ext cx="7543800" cy="10287000"/>
          </a:xfrm>
          <a:prstGeom prst="rect">
            <a:avLst/>
          </a:prstGeom>
          <a:solidFill>
            <a:srgbClr val="FFF9EC"/>
          </a:solidFill>
        </p:spPr>
      </p:sp>
      <p:pic>
        <p:nvPicPr>
          <p:cNvPr id="3" name="Picture 3"/>
          <p:cNvPicPr>
            <a:picLocks noChangeAspect="1"/>
          </p:cNvPicPr>
          <p:nvPr/>
        </p:nvPicPr>
        <p:blipFill>
          <a:blip r:embed="rId2"/>
          <a:srcRect l="5540" r="5540"/>
          <a:stretch>
            <a:fillRect/>
          </a:stretch>
        </p:blipFill>
        <p:spPr>
          <a:xfrm>
            <a:off x="11399371" y="2597229"/>
            <a:ext cx="6397244" cy="7194471"/>
          </a:xfrm>
          <a:prstGeom prst="rect">
            <a:avLst/>
          </a:prstGeom>
          <a:ln>
            <a:solidFill>
              <a:srgbClr val="0070C0"/>
            </a:solid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rcRect/>
          <a:stretch>
            <a:fillRect/>
          </a:stretch>
        </p:blipFill>
        <p:spPr>
          <a:xfrm>
            <a:off x="13639800" y="347049"/>
            <a:ext cx="4419600" cy="1443651"/>
          </a:xfrm>
          <a:prstGeom prst="rect">
            <a:avLst/>
          </a:prstGeom>
        </p:spPr>
      </p:pic>
      <p:pic>
        <p:nvPicPr>
          <p:cNvPr id="8" name="Picture 4"/>
          <p:cNvPicPr>
            <a:picLocks noChangeAspect="1"/>
          </p:cNvPicPr>
          <p:nvPr/>
        </p:nvPicPr>
        <p:blipFill>
          <a:blip r:embed="rId4"/>
          <a:srcRect r="43330"/>
          <a:stretch>
            <a:fillRect/>
          </a:stretch>
        </p:blipFill>
        <p:spPr>
          <a:xfrm>
            <a:off x="1676400" y="1104900"/>
            <a:ext cx="7599947" cy="1564990"/>
          </a:xfrm>
          <a:prstGeom prst="rect">
            <a:avLst/>
          </a:prstGeom>
        </p:spPr>
      </p:pic>
      <p:sp>
        <p:nvSpPr>
          <p:cNvPr id="4" name="TextBox 4"/>
          <p:cNvSpPr txBox="1"/>
          <p:nvPr/>
        </p:nvSpPr>
        <p:spPr>
          <a:xfrm>
            <a:off x="4275119" y="1338011"/>
            <a:ext cx="2562828" cy="1152525"/>
          </a:xfrm>
          <a:prstGeom prst="rect">
            <a:avLst/>
          </a:prstGeom>
        </p:spPr>
        <p:txBody>
          <a:bodyPr wrap="square" lIns="0" tIns="0" rIns="0" bIns="0" rtlCol="0" anchor="t">
            <a:spAutoFit/>
          </a:bodyPr>
          <a:lstStyle/>
          <a:p>
            <a:pPr>
              <a:lnSpc>
                <a:spcPts val="9000"/>
              </a:lnSpc>
            </a:pPr>
            <a:r>
              <a:rPr lang="en-US" sz="7500" b="1" dirty="0" smtClean="0">
                <a:latin typeface="Now Bold"/>
              </a:rPr>
              <a:t>D</a:t>
            </a:r>
            <a:r>
              <a:rPr lang="id-ID" sz="7500" b="1" dirty="0" smtClean="0">
                <a:latin typeface="Now Bold"/>
              </a:rPr>
              <a:t>ML</a:t>
            </a:r>
            <a:endParaRPr lang="en-US" sz="7500" b="1" dirty="0">
              <a:latin typeface="Now Bold"/>
            </a:endParaRPr>
          </a:p>
        </p:txBody>
      </p:sp>
      <p:sp>
        <p:nvSpPr>
          <p:cNvPr id="16" name="Rectangle 4"/>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5"/>
          <p:cNvSpPr>
            <a:spLocks noChangeArrowheads="1"/>
          </p:cNvSpPr>
          <p:nvPr/>
        </p:nvSpPr>
        <p:spPr bwMode="auto">
          <a:xfrm>
            <a:off x="228600" y="37623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altLang="en-US" sz="11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id-ID"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6"/>
          <p:cNvSpPr>
            <a:spLocks noChangeArrowheads="1"/>
          </p:cNvSpPr>
          <p:nvPr/>
        </p:nvSpPr>
        <p:spPr bwMode="auto">
          <a:xfrm>
            <a:off x="228600" y="70580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Rectangle 9"/>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0"/>
          <p:cNvSpPr>
            <a:spLocks noChangeArrowheads="1"/>
          </p:cNvSpPr>
          <p:nvPr/>
        </p:nvSpPr>
        <p:spPr bwMode="auto">
          <a:xfrm>
            <a:off x="228600" y="36480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altLang="en-US" sz="11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id-ID"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11"/>
          <p:cNvSpPr>
            <a:spLocks noChangeArrowheads="1"/>
          </p:cNvSpPr>
          <p:nvPr/>
        </p:nvSpPr>
        <p:spPr bwMode="auto">
          <a:xfrm>
            <a:off x="228600" y="676275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9" name="Picture 28"/>
          <p:cNvPicPr/>
          <p:nvPr/>
        </p:nvPicPr>
        <p:blipFill>
          <a:blip r:embed="rId5">
            <a:extLst>
              <a:ext uri="{28A0092B-C50C-407E-A947-70E740481C1C}">
                <a14:useLocalDpi xmlns:a14="http://schemas.microsoft.com/office/drawing/2010/main" val="0"/>
              </a:ext>
            </a:extLst>
          </a:blip>
          <a:stretch>
            <a:fillRect/>
          </a:stretch>
        </p:blipFill>
        <p:spPr>
          <a:xfrm>
            <a:off x="1279357" y="3695700"/>
            <a:ext cx="8458200" cy="3581400"/>
          </a:xfrm>
          <a:prstGeom prst="rect">
            <a:avLst/>
          </a:prstGeom>
        </p:spPr>
      </p:pic>
      <p:sp>
        <p:nvSpPr>
          <p:cNvPr id="5" name="Oval 4"/>
          <p:cNvSpPr/>
          <p:nvPr/>
        </p:nvSpPr>
        <p:spPr>
          <a:xfrm>
            <a:off x="1143000" y="6073441"/>
            <a:ext cx="2286000" cy="504825"/>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0" name="Picture 29"/>
          <p:cNvPicPr/>
          <p:nvPr/>
        </p:nvPicPr>
        <p:blipFill>
          <a:blip r:embed="rId6">
            <a:extLst>
              <a:ext uri="{28A0092B-C50C-407E-A947-70E740481C1C}">
                <a14:useLocalDpi xmlns:a14="http://schemas.microsoft.com/office/drawing/2010/main" val="0"/>
              </a:ext>
            </a:extLst>
          </a:blip>
          <a:stretch>
            <a:fillRect/>
          </a:stretch>
        </p:blipFill>
        <p:spPr>
          <a:xfrm>
            <a:off x="1219200" y="3695700"/>
            <a:ext cx="8492976" cy="3581400"/>
          </a:xfrm>
          <a:prstGeom prst="rect">
            <a:avLst/>
          </a:prstGeom>
        </p:spPr>
      </p:pic>
      <p:sp>
        <p:nvSpPr>
          <p:cNvPr id="34" name="Oval 33"/>
          <p:cNvSpPr/>
          <p:nvPr/>
        </p:nvSpPr>
        <p:spPr>
          <a:xfrm>
            <a:off x="1365585" y="6409572"/>
            <a:ext cx="2286000" cy="700088"/>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1" name="Picture 30"/>
          <p:cNvPicPr/>
          <p:nvPr/>
        </p:nvPicPr>
        <p:blipFill>
          <a:blip r:embed="rId7">
            <a:extLst>
              <a:ext uri="{28A0092B-C50C-407E-A947-70E740481C1C}">
                <a14:useLocalDpi xmlns:a14="http://schemas.microsoft.com/office/drawing/2010/main" val="0"/>
              </a:ext>
            </a:extLst>
          </a:blip>
          <a:stretch>
            <a:fillRect/>
          </a:stretch>
        </p:blipFill>
        <p:spPr>
          <a:xfrm>
            <a:off x="1143000" y="3695700"/>
            <a:ext cx="8610600" cy="4038600"/>
          </a:xfrm>
          <a:prstGeom prst="rect">
            <a:avLst/>
          </a:prstGeom>
        </p:spPr>
      </p:pic>
      <p:sp>
        <p:nvSpPr>
          <p:cNvPr id="33" name="Oval 32"/>
          <p:cNvSpPr/>
          <p:nvPr/>
        </p:nvSpPr>
        <p:spPr>
          <a:xfrm>
            <a:off x="1219200" y="6985217"/>
            <a:ext cx="2743200" cy="504825"/>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6" name="Picture 35"/>
          <p:cNvPicPr/>
          <p:nvPr/>
        </p:nvPicPr>
        <p:blipFill>
          <a:blip r:embed="rId8">
            <a:extLst>
              <a:ext uri="{28A0092B-C50C-407E-A947-70E740481C1C}">
                <a14:useLocalDpi xmlns:a14="http://schemas.microsoft.com/office/drawing/2010/main" val="0"/>
              </a:ext>
            </a:extLst>
          </a:blip>
          <a:stretch>
            <a:fillRect/>
          </a:stretch>
        </p:blipFill>
        <p:spPr>
          <a:xfrm>
            <a:off x="1143000" y="3762374"/>
            <a:ext cx="8569176" cy="4429125"/>
          </a:xfrm>
          <a:prstGeom prst="rect">
            <a:avLst/>
          </a:prstGeom>
        </p:spPr>
      </p:pic>
      <p:sp>
        <p:nvSpPr>
          <p:cNvPr id="37" name="Oval 36"/>
          <p:cNvSpPr/>
          <p:nvPr/>
        </p:nvSpPr>
        <p:spPr>
          <a:xfrm>
            <a:off x="1245365" y="6743700"/>
            <a:ext cx="2406219" cy="684430"/>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774503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1000"/>
                                        <p:tgtEl>
                                          <p:spTgt spid="36"/>
                                        </p:tgtEl>
                                      </p:cBhvr>
                                    </p:animEffect>
                                    <p:anim calcmode="lin" valueType="num">
                                      <p:cBhvr>
                                        <p:cTn id="49" dur="1000" fill="hold"/>
                                        <p:tgtEl>
                                          <p:spTgt spid="36"/>
                                        </p:tgtEl>
                                        <p:attrNameLst>
                                          <p:attrName>ppt_x</p:attrName>
                                        </p:attrNameLst>
                                      </p:cBhvr>
                                      <p:tavLst>
                                        <p:tav tm="0">
                                          <p:val>
                                            <p:strVal val="#ppt_x"/>
                                          </p:val>
                                        </p:tav>
                                        <p:tav tm="100000">
                                          <p:val>
                                            <p:strVal val="#ppt_x"/>
                                          </p:val>
                                        </p:tav>
                                      </p:tavLst>
                                    </p:anim>
                                    <p:anim calcmode="lin" valueType="num">
                                      <p:cBhvr>
                                        <p:cTn id="5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34" grpId="0" animBg="1"/>
      <p:bldP spid="33"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6" name="AutoShape 2"/>
          <p:cNvSpPr/>
          <p:nvPr/>
        </p:nvSpPr>
        <p:spPr>
          <a:xfrm>
            <a:off x="-156411" y="0"/>
            <a:ext cx="11235587" cy="10287000"/>
          </a:xfrm>
          <a:prstGeom prst="rect">
            <a:avLst/>
          </a:prstGeom>
          <a:solidFill>
            <a:srgbClr val="405BBC"/>
          </a:solidFill>
        </p:spPr>
      </p:sp>
      <p:sp>
        <p:nvSpPr>
          <p:cNvPr id="2" name="AutoShape 2"/>
          <p:cNvSpPr/>
          <p:nvPr/>
        </p:nvSpPr>
        <p:spPr>
          <a:xfrm>
            <a:off x="10744201" y="0"/>
            <a:ext cx="7543800" cy="10287000"/>
          </a:xfrm>
          <a:prstGeom prst="rect">
            <a:avLst/>
          </a:prstGeom>
          <a:solidFill>
            <a:srgbClr val="FFF9EC"/>
          </a:solidFill>
        </p:spPr>
      </p:sp>
      <p:pic>
        <p:nvPicPr>
          <p:cNvPr id="3" name="Picture 3"/>
          <p:cNvPicPr>
            <a:picLocks noChangeAspect="1"/>
          </p:cNvPicPr>
          <p:nvPr/>
        </p:nvPicPr>
        <p:blipFill>
          <a:blip r:embed="rId2"/>
          <a:srcRect l="5540" r="5540"/>
          <a:stretch>
            <a:fillRect/>
          </a:stretch>
        </p:blipFill>
        <p:spPr>
          <a:xfrm>
            <a:off x="11399371" y="2597229"/>
            <a:ext cx="6397244" cy="7194471"/>
          </a:xfrm>
          <a:prstGeom prst="rect">
            <a:avLst/>
          </a:prstGeom>
          <a:ln>
            <a:solidFill>
              <a:srgbClr val="0070C0"/>
            </a:solid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rcRect/>
          <a:stretch>
            <a:fillRect/>
          </a:stretch>
        </p:blipFill>
        <p:spPr>
          <a:xfrm>
            <a:off x="13639800" y="347049"/>
            <a:ext cx="4419600" cy="1443651"/>
          </a:xfrm>
          <a:prstGeom prst="rect">
            <a:avLst/>
          </a:prstGeom>
        </p:spPr>
      </p:pic>
      <p:pic>
        <p:nvPicPr>
          <p:cNvPr id="8" name="Picture 4"/>
          <p:cNvPicPr>
            <a:picLocks noChangeAspect="1"/>
          </p:cNvPicPr>
          <p:nvPr/>
        </p:nvPicPr>
        <p:blipFill>
          <a:blip r:embed="rId4"/>
          <a:srcRect r="43330"/>
          <a:stretch>
            <a:fillRect/>
          </a:stretch>
        </p:blipFill>
        <p:spPr>
          <a:xfrm>
            <a:off x="1676400" y="1104900"/>
            <a:ext cx="7599947" cy="1564990"/>
          </a:xfrm>
          <a:prstGeom prst="rect">
            <a:avLst/>
          </a:prstGeom>
        </p:spPr>
      </p:pic>
      <p:sp>
        <p:nvSpPr>
          <p:cNvPr id="4" name="TextBox 4"/>
          <p:cNvSpPr txBox="1"/>
          <p:nvPr/>
        </p:nvSpPr>
        <p:spPr>
          <a:xfrm>
            <a:off x="4275119" y="1338011"/>
            <a:ext cx="2562828" cy="1152525"/>
          </a:xfrm>
          <a:prstGeom prst="rect">
            <a:avLst/>
          </a:prstGeom>
        </p:spPr>
        <p:txBody>
          <a:bodyPr wrap="square" lIns="0" tIns="0" rIns="0" bIns="0" rtlCol="0" anchor="t">
            <a:spAutoFit/>
          </a:bodyPr>
          <a:lstStyle/>
          <a:p>
            <a:pPr>
              <a:lnSpc>
                <a:spcPts val="9000"/>
              </a:lnSpc>
            </a:pPr>
            <a:r>
              <a:rPr lang="en-US" sz="7500" b="1" dirty="0" smtClean="0">
                <a:latin typeface="Now Bold"/>
              </a:rPr>
              <a:t>D</a:t>
            </a:r>
            <a:r>
              <a:rPr lang="id-ID" sz="7500" b="1" dirty="0" smtClean="0">
                <a:latin typeface="Now Bold"/>
              </a:rPr>
              <a:t>ML</a:t>
            </a:r>
            <a:endParaRPr lang="en-US" sz="7500" b="1" dirty="0">
              <a:latin typeface="Now Bold"/>
            </a:endParaRPr>
          </a:p>
        </p:txBody>
      </p:sp>
      <p:sp>
        <p:nvSpPr>
          <p:cNvPr id="16" name="Rectangle 4"/>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5"/>
          <p:cNvSpPr>
            <a:spLocks noChangeArrowheads="1"/>
          </p:cNvSpPr>
          <p:nvPr/>
        </p:nvSpPr>
        <p:spPr bwMode="auto">
          <a:xfrm>
            <a:off x="228600" y="37623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altLang="en-US" sz="11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id-ID"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6"/>
          <p:cNvSpPr>
            <a:spLocks noChangeArrowheads="1"/>
          </p:cNvSpPr>
          <p:nvPr/>
        </p:nvSpPr>
        <p:spPr bwMode="auto">
          <a:xfrm>
            <a:off x="228600" y="70580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Rectangle 9"/>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0"/>
          <p:cNvSpPr>
            <a:spLocks noChangeArrowheads="1"/>
          </p:cNvSpPr>
          <p:nvPr/>
        </p:nvSpPr>
        <p:spPr bwMode="auto">
          <a:xfrm>
            <a:off x="228600" y="36480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altLang="en-US" sz="11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id-ID"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11"/>
          <p:cNvSpPr>
            <a:spLocks noChangeArrowheads="1"/>
          </p:cNvSpPr>
          <p:nvPr/>
        </p:nvSpPr>
        <p:spPr bwMode="auto">
          <a:xfrm>
            <a:off x="228600" y="676275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2" name="Picture 21"/>
          <p:cNvPicPr/>
          <p:nvPr/>
        </p:nvPicPr>
        <p:blipFill>
          <a:blip r:embed="rId5">
            <a:extLst>
              <a:ext uri="{28A0092B-C50C-407E-A947-70E740481C1C}">
                <a14:useLocalDpi xmlns:a14="http://schemas.microsoft.com/office/drawing/2010/main" val="0"/>
              </a:ext>
            </a:extLst>
          </a:blip>
          <a:stretch>
            <a:fillRect/>
          </a:stretch>
        </p:blipFill>
        <p:spPr>
          <a:xfrm>
            <a:off x="1295400" y="4000500"/>
            <a:ext cx="8534400" cy="4183380"/>
          </a:xfrm>
          <a:prstGeom prst="rect">
            <a:avLst/>
          </a:prstGeom>
        </p:spPr>
      </p:pic>
      <p:pic>
        <p:nvPicPr>
          <p:cNvPr id="23" name="Picture 22"/>
          <p:cNvPicPr/>
          <p:nvPr/>
        </p:nvPicPr>
        <p:blipFill>
          <a:blip r:embed="rId6">
            <a:extLst>
              <a:ext uri="{28A0092B-C50C-407E-A947-70E740481C1C}">
                <a14:useLocalDpi xmlns:a14="http://schemas.microsoft.com/office/drawing/2010/main" val="0"/>
              </a:ext>
            </a:extLst>
          </a:blip>
          <a:stretch>
            <a:fillRect/>
          </a:stretch>
        </p:blipFill>
        <p:spPr>
          <a:xfrm>
            <a:off x="1295400" y="4000500"/>
            <a:ext cx="8534400" cy="4183380"/>
          </a:xfrm>
          <a:prstGeom prst="rect">
            <a:avLst/>
          </a:prstGeom>
        </p:spPr>
      </p:pic>
      <p:pic>
        <p:nvPicPr>
          <p:cNvPr id="24" name="Picture 23"/>
          <p:cNvPicPr/>
          <p:nvPr/>
        </p:nvPicPr>
        <p:blipFill rotWithShape="1">
          <a:blip r:embed="rId7">
            <a:extLst>
              <a:ext uri="{28A0092B-C50C-407E-A947-70E740481C1C}">
                <a14:useLocalDpi xmlns:a14="http://schemas.microsoft.com/office/drawing/2010/main" val="0"/>
              </a:ext>
            </a:extLst>
          </a:blip>
          <a:srcRect b="5670"/>
          <a:stretch/>
        </p:blipFill>
        <p:spPr bwMode="auto">
          <a:xfrm>
            <a:off x="1315452" y="4000500"/>
            <a:ext cx="8514347" cy="4183380"/>
          </a:xfrm>
          <a:prstGeom prst="rect">
            <a:avLst/>
          </a:prstGeom>
          <a:ln>
            <a:noFill/>
          </a:ln>
          <a:extLst>
            <a:ext uri="{53640926-AAD7-44D8-BBD7-CCE9431645EC}">
              <a14:shadowObscured xmlns:a14="http://schemas.microsoft.com/office/drawing/2010/main"/>
            </a:ext>
          </a:extLst>
        </p:spPr>
      </p:pic>
      <p:pic>
        <p:nvPicPr>
          <p:cNvPr id="25" name="Picture 24"/>
          <p:cNvPicPr/>
          <p:nvPr/>
        </p:nvPicPr>
        <p:blipFill>
          <a:blip r:embed="rId8">
            <a:extLst>
              <a:ext uri="{28A0092B-C50C-407E-A947-70E740481C1C}">
                <a14:useLocalDpi xmlns:a14="http://schemas.microsoft.com/office/drawing/2010/main" val="0"/>
              </a:ext>
            </a:extLst>
          </a:blip>
          <a:stretch>
            <a:fillRect/>
          </a:stretch>
        </p:blipFill>
        <p:spPr>
          <a:xfrm>
            <a:off x="1331493" y="4000500"/>
            <a:ext cx="8498305" cy="4183380"/>
          </a:xfrm>
          <a:prstGeom prst="rect">
            <a:avLst/>
          </a:prstGeom>
        </p:spPr>
      </p:pic>
    </p:spTree>
    <p:extLst>
      <p:ext uri="{BB962C8B-B14F-4D97-AF65-F5344CB8AC3E}">
        <p14:creationId xmlns:p14="http://schemas.microsoft.com/office/powerpoint/2010/main" val="1267589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08593">
            <a:off x="16005749" y="-253415"/>
            <a:ext cx="3116702" cy="513229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72056"/>
            <a:ext cx="4178362" cy="3714944"/>
          </a:xfrm>
          <a:prstGeom prst="rect">
            <a:avLst/>
          </a:prstGeom>
        </p:spPr>
      </p:pic>
      <p:grpSp>
        <p:nvGrpSpPr>
          <p:cNvPr id="6" name="Group 6"/>
          <p:cNvGrpSpPr/>
          <p:nvPr/>
        </p:nvGrpSpPr>
        <p:grpSpPr>
          <a:xfrm>
            <a:off x="385657" y="385657"/>
            <a:ext cx="643043" cy="64304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8545"/>
            </a:solidFill>
          </p:spPr>
        </p:sp>
      </p:grpSp>
      <p:grpSp>
        <p:nvGrpSpPr>
          <p:cNvPr id="8" name="Group 8"/>
          <p:cNvGrpSpPr/>
          <p:nvPr/>
        </p:nvGrpSpPr>
        <p:grpSpPr>
          <a:xfrm>
            <a:off x="17242578" y="9258300"/>
            <a:ext cx="643043" cy="64304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985D6"/>
            </a:solidFill>
          </p:spPr>
        </p:sp>
      </p:grpSp>
      <p:pic>
        <p:nvPicPr>
          <p:cNvPr id="10" name="Picture 4"/>
          <p:cNvPicPr>
            <a:picLocks noChangeAspect="1"/>
          </p:cNvPicPr>
          <p:nvPr/>
        </p:nvPicPr>
        <p:blipFill>
          <a:blip r:embed="rId7"/>
          <a:srcRect r="43330"/>
          <a:stretch>
            <a:fillRect/>
          </a:stretch>
        </p:blipFill>
        <p:spPr>
          <a:xfrm>
            <a:off x="1676400" y="1104900"/>
            <a:ext cx="8382000" cy="1564990"/>
          </a:xfrm>
          <a:prstGeom prst="rect">
            <a:avLst/>
          </a:prstGeom>
        </p:spPr>
      </p:pic>
      <p:sp>
        <p:nvSpPr>
          <p:cNvPr id="11" name="TextBox 4"/>
          <p:cNvSpPr txBox="1"/>
          <p:nvPr/>
        </p:nvSpPr>
        <p:spPr>
          <a:xfrm>
            <a:off x="2089180" y="1338011"/>
            <a:ext cx="7969220" cy="1154162"/>
          </a:xfrm>
          <a:prstGeom prst="rect">
            <a:avLst/>
          </a:prstGeom>
        </p:spPr>
        <p:txBody>
          <a:bodyPr wrap="square" lIns="0" tIns="0" rIns="0" bIns="0" rtlCol="0" anchor="t">
            <a:spAutoFit/>
          </a:bodyPr>
          <a:lstStyle/>
          <a:p>
            <a:pPr>
              <a:lnSpc>
                <a:spcPts val="9000"/>
              </a:lnSpc>
            </a:pPr>
            <a:r>
              <a:rPr lang="id-ID" sz="8000" b="1" dirty="0"/>
              <a:t>ADVANCE </a:t>
            </a:r>
            <a:r>
              <a:rPr lang="id-ID" sz="8000" b="1" dirty="0" smtClean="0"/>
              <a:t>QUERY</a:t>
            </a:r>
            <a:endParaRPr lang="en-US" sz="8000" b="1" dirty="0"/>
          </a:p>
        </p:txBody>
      </p:sp>
      <p:sp>
        <p:nvSpPr>
          <p:cNvPr id="12" name="Rectangle 11"/>
          <p:cNvSpPr/>
          <p:nvPr/>
        </p:nvSpPr>
        <p:spPr>
          <a:xfrm>
            <a:off x="1676400" y="3162300"/>
            <a:ext cx="2872902" cy="584775"/>
          </a:xfrm>
          <a:prstGeom prst="rect">
            <a:avLst/>
          </a:prstGeom>
        </p:spPr>
        <p:txBody>
          <a:bodyPr wrap="none">
            <a:spAutoFit/>
          </a:bodyPr>
          <a:lstStyle/>
          <a:p>
            <a:r>
              <a:rPr lang="id-ID" sz="3200" b="1" dirty="0"/>
              <a:t>Clause Function</a:t>
            </a:r>
            <a:endParaRPr lang="en-US" sz="3200" dirty="0"/>
          </a:p>
        </p:txBody>
      </p:sp>
      <p:pic>
        <p:nvPicPr>
          <p:cNvPr id="13" name="Picture 12"/>
          <p:cNvPicPr/>
          <p:nvPr/>
        </p:nvPicPr>
        <p:blipFill>
          <a:blip r:embed="rId8">
            <a:extLst>
              <a:ext uri="{28A0092B-C50C-407E-A947-70E740481C1C}">
                <a14:useLocalDpi xmlns:a14="http://schemas.microsoft.com/office/drawing/2010/main" val="0"/>
              </a:ext>
            </a:extLst>
          </a:blip>
          <a:stretch>
            <a:fillRect/>
          </a:stretch>
        </p:blipFill>
        <p:spPr>
          <a:xfrm>
            <a:off x="5715000" y="3238500"/>
            <a:ext cx="9753600" cy="6096000"/>
          </a:xfrm>
          <a:prstGeom prst="rect">
            <a:avLst/>
          </a:prstGeom>
        </p:spPr>
      </p:pic>
      <p:pic>
        <p:nvPicPr>
          <p:cNvPr id="14" name="Picture 13"/>
          <p:cNvPicPr/>
          <p:nvPr/>
        </p:nvPicPr>
        <p:blipFill>
          <a:blip r:embed="rId9">
            <a:extLst>
              <a:ext uri="{28A0092B-C50C-407E-A947-70E740481C1C}">
                <a14:useLocalDpi xmlns:a14="http://schemas.microsoft.com/office/drawing/2010/main" val="0"/>
              </a:ext>
            </a:extLst>
          </a:blip>
          <a:stretch>
            <a:fillRect/>
          </a:stretch>
        </p:blipFill>
        <p:spPr>
          <a:xfrm>
            <a:off x="5715000" y="3238500"/>
            <a:ext cx="10058400" cy="6019800"/>
          </a:xfrm>
          <a:prstGeom prst="rect">
            <a:avLst/>
          </a:prstGeom>
        </p:spPr>
      </p:pic>
      <p:pic>
        <p:nvPicPr>
          <p:cNvPr id="15" name="Picture 14"/>
          <p:cNvPicPr/>
          <p:nvPr/>
        </p:nvPicPr>
        <p:blipFill>
          <a:blip r:embed="rId10">
            <a:extLst>
              <a:ext uri="{28A0092B-C50C-407E-A947-70E740481C1C}">
                <a14:useLocalDpi xmlns:a14="http://schemas.microsoft.com/office/drawing/2010/main" val="0"/>
              </a:ext>
            </a:extLst>
          </a:blip>
          <a:stretch>
            <a:fillRect/>
          </a:stretch>
        </p:blipFill>
        <p:spPr>
          <a:xfrm>
            <a:off x="5715000" y="3208421"/>
            <a:ext cx="10070432" cy="6049879"/>
          </a:xfrm>
          <a:prstGeom prst="rect">
            <a:avLst/>
          </a:prstGeom>
        </p:spPr>
      </p:pic>
      <p:pic>
        <p:nvPicPr>
          <p:cNvPr id="16" name="Picture 15"/>
          <p:cNvPicPr/>
          <p:nvPr/>
        </p:nvPicPr>
        <p:blipFill>
          <a:blip r:embed="rId11">
            <a:extLst>
              <a:ext uri="{28A0092B-C50C-407E-A947-70E740481C1C}">
                <a14:useLocalDpi xmlns:a14="http://schemas.microsoft.com/office/drawing/2010/main" val="0"/>
              </a:ext>
            </a:extLst>
          </a:blip>
          <a:stretch>
            <a:fillRect/>
          </a:stretch>
        </p:blipFill>
        <p:spPr>
          <a:xfrm>
            <a:off x="5791200" y="3208421"/>
            <a:ext cx="10210800" cy="6049879"/>
          </a:xfrm>
          <a:prstGeom prst="rect">
            <a:avLst/>
          </a:prstGeom>
        </p:spPr>
      </p:pic>
      <p:pic>
        <p:nvPicPr>
          <p:cNvPr id="17" name="Picture 16"/>
          <p:cNvPicPr>
            <a:picLocks noChangeAspect="1"/>
          </p:cNvPicPr>
          <p:nvPr/>
        </p:nvPicPr>
        <p:blipFill>
          <a:blip r:embed="rId12"/>
          <a:srcRect/>
          <a:stretch>
            <a:fillRect/>
          </a:stretch>
        </p:blipFill>
        <p:spPr>
          <a:xfrm>
            <a:off x="12268200" y="393612"/>
            <a:ext cx="4419600" cy="14436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08593">
            <a:off x="16005749" y="-253415"/>
            <a:ext cx="3116702" cy="513229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72056"/>
            <a:ext cx="4178362" cy="3714944"/>
          </a:xfrm>
          <a:prstGeom prst="rect">
            <a:avLst/>
          </a:prstGeom>
        </p:spPr>
      </p:pic>
      <p:grpSp>
        <p:nvGrpSpPr>
          <p:cNvPr id="6" name="Group 6"/>
          <p:cNvGrpSpPr/>
          <p:nvPr/>
        </p:nvGrpSpPr>
        <p:grpSpPr>
          <a:xfrm>
            <a:off x="385657" y="385657"/>
            <a:ext cx="643043" cy="64304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8545"/>
            </a:solidFill>
          </p:spPr>
        </p:sp>
      </p:grpSp>
      <p:grpSp>
        <p:nvGrpSpPr>
          <p:cNvPr id="8" name="Group 8"/>
          <p:cNvGrpSpPr/>
          <p:nvPr/>
        </p:nvGrpSpPr>
        <p:grpSpPr>
          <a:xfrm>
            <a:off x="17242578" y="9258300"/>
            <a:ext cx="643043" cy="64304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985D6"/>
            </a:solidFill>
          </p:spPr>
        </p:sp>
      </p:grpSp>
      <p:pic>
        <p:nvPicPr>
          <p:cNvPr id="10" name="Picture 4"/>
          <p:cNvPicPr>
            <a:picLocks noChangeAspect="1"/>
          </p:cNvPicPr>
          <p:nvPr/>
        </p:nvPicPr>
        <p:blipFill>
          <a:blip r:embed="rId7"/>
          <a:srcRect r="43330"/>
          <a:stretch>
            <a:fillRect/>
          </a:stretch>
        </p:blipFill>
        <p:spPr>
          <a:xfrm>
            <a:off x="1676400" y="1104900"/>
            <a:ext cx="8382000" cy="1564990"/>
          </a:xfrm>
          <a:prstGeom prst="rect">
            <a:avLst/>
          </a:prstGeom>
        </p:spPr>
      </p:pic>
      <p:sp>
        <p:nvSpPr>
          <p:cNvPr id="11" name="TextBox 4"/>
          <p:cNvSpPr txBox="1"/>
          <p:nvPr/>
        </p:nvSpPr>
        <p:spPr>
          <a:xfrm>
            <a:off x="2089180" y="1338011"/>
            <a:ext cx="7969220" cy="1154162"/>
          </a:xfrm>
          <a:prstGeom prst="rect">
            <a:avLst/>
          </a:prstGeom>
        </p:spPr>
        <p:txBody>
          <a:bodyPr wrap="square" lIns="0" tIns="0" rIns="0" bIns="0" rtlCol="0" anchor="t">
            <a:spAutoFit/>
          </a:bodyPr>
          <a:lstStyle/>
          <a:p>
            <a:pPr>
              <a:lnSpc>
                <a:spcPts val="9000"/>
              </a:lnSpc>
            </a:pPr>
            <a:r>
              <a:rPr lang="id-ID" sz="8000" b="1" dirty="0"/>
              <a:t>ADVANCE </a:t>
            </a:r>
            <a:r>
              <a:rPr lang="id-ID" sz="8000" b="1" dirty="0" smtClean="0"/>
              <a:t>QUERY</a:t>
            </a:r>
            <a:endParaRPr lang="en-US" sz="8000" b="1" dirty="0"/>
          </a:p>
        </p:txBody>
      </p:sp>
      <p:sp>
        <p:nvSpPr>
          <p:cNvPr id="12" name="Rectangle 11"/>
          <p:cNvSpPr/>
          <p:nvPr/>
        </p:nvSpPr>
        <p:spPr>
          <a:xfrm>
            <a:off x="1676400" y="2857500"/>
            <a:ext cx="3819507" cy="3170099"/>
          </a:xfrm>
          <a:prstGeom prst="rect">
            <a:avLst/>
          </a:prstGeom>
        </p:spPr>
        <p:txBody>
          <a:bodyPr wrap="none">
            <a:spAutoFit/>
          </a:bodyPr>
          <a:lstStyle/>
          <a:p>
            <a:r>
              <a:rPr lang="id-ID" sz="3200" b="1" dirty="0"/>
              <a:t>Aggregation </a:t>
            </a:r>
            <a:r>
              <a:rPr lang="id-ID" sz="3200" b="1" dirty="0" smtClean="0"/>
              <a:t>Function</a:t>
            </a:r>
          </a:p>
          <a:p>
            <a:pPr marL="457200" lvl="0" indent="-457200">
              <a:buFont typeface="Arial" panose="020B0604020202020204" pitchFamily="34" charset="0"/>
              <a:buChar char="•"/>
            </a:pPr>
            <a:r>
              <a:rPr lang="id-ID" sz="2800" b="1" dirty="0"/>
              <a:t>COUNT</a:t>
            </a:r>
            <a:r>
              <a:rPr lang="id-ID" sz="2800" b="1" dirty="0" smtClean="0"/>
              <a:t>()</a:t>
            </a:r>
          </a:p>
          <a:p>
            <a:pPr marL="457200" lvl="0" indent="-457200">
              <a:buFont typeface="Arial" panose="020B0604020202020204" pitchFamily="34" charset="0"/>
              <a:buChar char="•"/>
            </a:pPr>
            <a:r>
              <a:rPr lang="id-ID" sz="2800" b="1" dirty="0" smtClean="0"/>
              <a:t>COUNTIF() </a:t>
            </a:r>
          </a:p>
          <a:p>
            <a:pPr marL="457200" lvl="0" indent="-457200">
              <a:buFont typeface="Arial" panose="020B0604020202020204" pitchFamily="34" charset="0"/>
              <a:buChar char="•"/>
            </a:pPr>
            <a:r>
              <a:rPr lang="id-ID" sz="2800" b="1" dirty="0" smtClean="0"/>
              <a:t>SUM()</a:t>
            </a:r>
          </a:p>
          <a:p>
            <a:pPr marL="457200" lvl="0" indent="-457200">
              <a:buFont typeface="Arial" panose="020B0604020202020204" pitchFamily="34" charset="0"/>
              <a:buChar char="•"/>
            </a:pPr>
            <a:r>
              <a:rPr lang="id-ID" sz="2800" b="1" dirty="0" smtClean="0"/>
              <a:t>AVG()</a:t>
            </a:r>
            <a:endParaRPr lang="en-US" sz="2800" b="1" dirty="0"/>
          </a:p>
          <a:p>
            <a:pPr marL="457200" lvl="0" indent="-457200">
              <a:buFont typeface="Arial" panose="020B0604020202020204" pitchFamily="34" charset="0"/>
              <a:buChar char="•"/>
            </a:pPr>
            <a:r>
              <a:rPr lang="id-ID" sz="2800" b="1" dirty="0"/>
              <a:t>MIN</a:t>
            </a:r>
            <a:r>
              <a:rPr lang="id-ID" sz="2800" b="1" dirty="0" smtClean="0"/>
              <a:t>()</a:t>
            </a:r>
          </a:p>
          <a:p>
            <a:pPr marL="457200" lvl="0" indent="-457200">
              <a:buFont typeface="Arial" panose="020B0604020202020204" pitchFamily="34" charset="0"/>
              <a:buChar char="•"/>
            </a:pPr>
            <a:r>
              <a:rPr lang="id-ID" sz="2800" b="1" dirty="0" smtClean="0"/>
              <a:t>MAX()</a:t>
            </a:r>
            <a:endParaRPr lang="en-US" sz="2800" b="1" dirty="0"/>
          </a:p>
        </p:txBody>
      </p:sp>
      <p:pic>
        <p:nvPicPr>
          <p:cNvPr id="17" name="Picture 16"/>
          <p:cNvPicPr/>
          <p:nvPr/>
        </p:nvPicPr>
        <p:blipFill>
          <a:blip r:embed="rId8">
            <a:extLst>
              <a:ext uri="{28A0092B-C50C-407E-A947-70E740481C1C}">
                <a14:useLocalDpi xmlns:a14="http://schemas.microsoft.com/office/drawing/2010/main" val="0"/>
              </a:ext>
            </a:extLst>
          </a:blip>
          <a:stretch>
            <a:fillRect/>
          </a:stretch>
        </p:blipFill>
        <p:spPr>
          <a:xfrm>
            <a:off x="5867400" y="3397466"/>
            <a:ext cx="11125200" cy="2889033"/>
          </a:xfrm>
          <a:prstGeom prst="rect">
            <a:avLst/>
          </a:prstGeom>
        </p:spPr>
      </p:pic>
      <p:pic>
        <p:nvPicPr>
          <p:cNvPr id="18" name="Picture 17"/>
          <p:cNvPicPr/>
          <p:nvPr/>
        </p:nvPicPr>
        <p:blipFill>
          <a:blip r:embed="rId9">
            <a:extLst>
              <a:ext uri="{28A0092B-C50C-407E-A947-70E740481C1C}">
                <a14:useLocalDpi xmlns:a14="http://schemas.microsoft.com/office/drawing/2010/main" val="0"/>
              </a:ext>
            </a:extLst>
          </a:blip>
          <a:stretch>
            <a:fillRect/>
          </a:stretch>
        </p:blipFill>
        <p:spPr>
          <a:xfrm>
            <a:off x="5843337" y="6481090"/>
            <a:ext cx="11149263" cy="2243809"/>
          </a:xfrm>
          <a:prstGeom prst="rect">
            <a:avLst/>
          </a:prstGeom>
        </p:spPr>
      </p:pic>
      <p:pic>
        <p:nvPicPr>
          <p:cNvPr id="19" name="Picture 18"/>
          <p:cNvPicPr/>
          <p:nvPr/>
        </p:nvPicPr>
        <p:blipFill>
          <a:blip r:embed="rId10">
            <a:extLst>
              <a:ext uri="{28A0092B-C50C-407E-A947-70E740481C1C}">
                <a14:useLocalDpi xmlns:a14="http://schemas.microsoft.com/office/drawing/2010/main" val="0"/>
              </a:ext>
            </a:extLst>
          </a:blip>
          <a:stretch>
            <a:fillRect/>
          </a:stretch>
        </p:blipFill>
        <p:spPr>
          <a:xfrm>
            <a:off x="5903495" y="3448275"/>
            <a:ext cx="11089105" cy="2838224"/>
          </a:xfrm>
          <a:prstGeom prst="rect">
            <a:avLst/>
          </a:prstGeom>
        </p:spPr>
      </p:pic>
      <p:pic>
        <p:nvPicPr>
          <p:cNvPr id="20" name="Picture 19"/>
          <p:cNvPicPr/>
          <p:nvPr/>
        </p:nvPicPr>
        <p:blipFill>
          <a:blip r:embed="rId11">
            <a:extLst>
              <a:ext uri="{28A0092B-C50C-407E-A947-70E740481C1C}">
                <a14:useLocalDpi xmlns:a14="http://schemas.microsoft.com/office/drawing/2010/main" val="0"/>
              </a:ext>
            </a:extLst>
          </a:blip>
          <a:stretch>
            <a:fillRect/>
          </a:stretch>
        </p:blipFill>
        <p:spPr>
          <a:xfrm>
            <a:off x="5903494" y="6369289"/>
            <a:ext cx="11089105" cy="2355610"/>
          </a:xfrm>
          <a:prstGeom prst="rect">
            <a:avLst/>
          </a:prstGeom>
        </p:spPr>
      </p:pic>
      <p:pic>
        <p:nvPicPr>
          <p:cNvPr id="11266" name="Picture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03495" y="3397466"/>
            <a:ext cx="11089104" cy="3029354"/>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7400" y="6286498"/>
            <a:ext cx="11125200" cy="29112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p:cNvSpPr>
            <a:spLocks noChangeArrowheads="1"/>
          </p:cNvSpPr>
          <p:nvPr/>
        </p:nvSpPr>
        <p:spPr bwMode="auto">
          <a:xfrm>
            <a:off x="228600" y="25622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285750" algn="l"/>
                <a:tab pos="342900" algn="l"/>
              </a:tabLst>
              <a:defRPr>
                <a:solidFill>
                  <a:schemeClr val="tx1"/>
                </a:solidFill>
                <a:latin typeface="Arial" pitchFamily="34" charset="0"/>
                <a:cs typeface="Arial" pitchFamily="34" charset="0"/>
              </a:defRPr>
            </a:lvl1pPr>
            <a:lvl2pPr fontAlgn="base">
              <a:spcBef>
                <a:spcPct val="0"/>
              </a:spcBef>
              <a:spcAft>
                <a:spcPct val="0"/>
              </a:spcAft>
              <a:tabLst>
                <a:tab pos="285750" algn="l"/>
                <a:tab pos="342900" algn="l"/>
              </a:tabLst>
              <a:defRPr>
                <a:solidFill>
                  <a:schemeClr val="tx1"/>
                </a:solidFill>
                <a:latin typeface="Arial" pitchFamily="34" charset="0"/>
                <a:cs typeface="Arial" pitchFamily="34" charset="0"/>
              </a:defRPr>
            </a:lvl2pPr>
            <a:lvl3pPr fontAlgn="base">
              <a:spcBef>
                <a:spcPct val="0"/>
              </a:spcBef>
              <a:spcAft>
                <a:spcPct val="0"/>
              </a:spcAft>
              <a:tabLst>
                <a:tab pos="285750" algn="l"/>
                <a:tab pos="342900" algn="l"/>
              </a:tabLst>
              <a:defRPr>
                <a:solidFill>
                  <a:schemeClr val="tx1"/>
                </a:solidFill>
                <a:latin typeface="Arial" pitchFamily="34" charset="0"/>
                <a:cs typeface="Arial" pitchFamily="34" charset="0"/>
              </a:defRPr>
            </a:lvl3pPr>
            <a:lvl4pPr fontAlgn="base">
              <a:spcBef>
                <a:spcPct val="0"/>
              </a:spcBef>
              <a:spcAft>
                <a:spcPct val="0"/>
              </a:spcAft>
              <a:tabLst>
                <a:tab pos="285750" algn="l"/>
                <a:tab pos="342900" algn="l"/>
              </a:tabLst>
              <a:defRPr>
                <a:solidFill>
                  <a:schemeClr val="tx1"/>
                </a:solidFill>
                <a:latin typeface="Arial" pitchFamily="34" charset="0"/>
                <a:cs typeface="Arial" pitchFamily="34" charset="0"/>
              </a:defRPr>
            </a:lvl4pPr>
            <a:lvl5pPr fontAlgn="base">
              <a:spcBef>
                <a:spcPct val="0"/>
              </a:spcBef>
              <a:spcAft>
                <a:spcPct val="0"/>
              </a:spcAft>
              <a:tabLst>
                <a:tab pos="285750" algn="l"/>
                <a:tab pos="342900" algn="l"/>
              </a:tabLst>
              <a:defRPr>
                <a:solidFill>
                  <a:schemeClr val="tx1"/>
                </a:solidFill>
                <a:latin typeface="Arial" pitchFamily="34" charset="0"/>
                <a:cs typeface="Arial" pitchFamily="34" charset="0"/>
              </a:defRPr>
            </a:lvl5pPr>
            <a:lvl6pPr fontAlgn="base">
              <a:spcBef>
                <a:spcPct val="0"/>
              </a:spcBef>
              <a:spcAft>
                <a:spcPct val="0"/>
              </a:spcAft>
              <a:tabLst>
                <a:tab pos="285750" algn="l"/>
                <a:tab pos="342900" algn="l"/>
              </a:tabLst>
              <a:defRPr>
                <a:solidFill>
                  <a:schemeClr val="tx1"/>
                </a:solidFill>
                <a:latin typeface="Arial" pitchFamily="34" charset="0"/>
                <a:cs typeface="Arial" pitchFamily="34" charset="0"/>
              </a:defRPr>
            </a:lvl6pPr>
            <a:lvl7pPr fontAlgn="base">
              <a:spcBef>
                <a:spcPct val="0"/>
              </a:spcBef>
              <a:spcAft>
                <a:spcPct val="0"/>
              </a:spcAft>
              <a:tabLst>
                <a:tab pos="285750" algn="l"/>
                <a:tab pos="342900" algn="l"/>
              </a:tabLst>
              <a:defRPr>
                <a:solidFill>
                  <a:schemeClr val="tx1"/>
                </a:solidFill>
                <a:latin typeface="Arial" pitchFamily="34" charset="0"/>
                <a:cs typeface="Arial" pitchFamily="34" charset="0"/>
              </a:defRPr>
            </a:lvl7pPr>
            <a:lvl8pPr fontAlgn="base">
              <a:spcBef>
                <a:spcPct val="0"/>
              </a:spcBef>
              <a:spcAft>
                <a:spcPct val="0"/>
              </a:spcAft>
              <a:tabLst>
                <a:tab pos="285750" algn="l"/>
                <a:tab pos="342900" algn="l"/>
              </a:tabLst>
              <a:defRPr>
                <a:solidFill>
                  <a:schemeClr val="tx1"/>
                </a:solidFill>
                <a:latin typeface="Arial" pitchFamily="34" charset="0"/>
                <a:cs typeface="Arial" pitchFamily="34" charset="0"/>
              </a:defRPr>
            </a:lvl8pPr>
            <a:lvl9pPr fontAlgn="base">
              <a:spcBef>
                <a:spcPct val="0"/>
              </a:spcBef>
              <a:spcAft>
                <a:spcPct val="0"/>
              </a:spcAft>
              <a:tabLst>
                <a:tab pos="285750" algn="l"/>
                <a:tab pos="342900" algn="l"/>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285750" algn="l"/>
                <a:tab pos="342900" algn="l"/>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4" name="Picture 23"/>
          <p:cNvPicPr/>
          <p:nvPr/>
        </p:nvPicPr>
        <p:blipFill>
          <a:blip r:embed="rId14">
            <a:extLst>
              <a:ext uri="{28A0092B-C50C-407E-A947-70E740481C1C}">
                <a14:useLocalDpi xmlns:a14="http://schemas.microsoft.com/office/drawing/2010/main" val="0"/>
              </a:ext>
            </a:extLst>
          </a:blip>
          <a:stretch>
            <a:fillRect/>
          </a:stretch>
        </p:blipFill>
        <p:spPr>
          <a:xfrm>
            <a:off x="5867400" y="3451631"/>
            <a:ext cx="11125200" cy="5746134"/>
          </a:xfrm>
          <a:prstGeom prst="rect">
            <a:avLst/>
          </a:prstGeom>
        </p:spPr>
      </p:pic>
      <p:pic>
        <p:nvPicPr>
          <p:cNvPr id="25" name="Picture 24"/>
          <p:cNvPicPr>
            <a:picLocks noChangeAspect="1"/>
          </p:cNvPicPr>
          <p:nvPr/>
        </p:nvPicPr>
        <p:blipFill>
          <a:blip r:embed="rId15"/>
          <a:srcRect/>
          <a:stretch>
            <a:fillRect/>
          </a:stretch>
        </p:blipFill>
        <p:spPr>
          <a:xfrm>
            <a:off x="12268200" y="393612"/>
            <a:ext cx="4419600" cy="1443651"/>
          </a:xfrm>
          <a:prstGeom prst="rect">
            <a:avLst/>
          </a:prstGeom>
        </p:spPr>
      </p:pic>
    </p:spTree>
    <p:extLst>
      <p:ext uri="{BB962C8B-B14F-4D97-AF65-F5344CB8AC3E}">
        <p14:creationId xmlns:p14="http://schemas.microsoft.com/office/powerpoint/2010/main" val="571164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inVertical)">
                                      <p:cBhvr>
                                        <p:cTn id="29" dur="500"/>
                                        <p:tgtEl>
                                          <p:spTgt spid="20"/>
                                        </p:tgtEl>
                                      </p:cBhvr>
                                    </p:animEffect>
                                  </p:childTnLst>
                                </p:cTn>
                              </p:par>
                              <p:par>
                                <p:cTn id="30" presetID="16" presetClass="entr" presetSubtype="21"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inVertic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1265"/>
                                        </p:tgtEl>
                                        <p:attrNameLst>
                                          <p:attrName>style.visibility</p:attrName>
                                        </p:attrNameLst>
                                      </p:cBhvr>
                                      <p:to>
                                        <p:strVal val="visible"/>
                                      </p:to>
                                    </p:set>
                                    <p:animEffect transition="in" filter="fade">
                                      <p:cBhvr>
                                        <p:cTn id="37" dur="1000"/>
                                        <p:tgtEl>
                                          <p:spTgt spid="11265"/>
                                        </p:tgtEl>
                                      </p:cBhvr>
                                    </p:animEffect>
                                    <p:anim calcmode="lin" valueType="num">
                                      <p:cBhvr>
                                        <p:cTn id="38" dur="1000" fill="hold"/>
                                        <p:tgtEl>
                                          <p:spTgt spid="11265"/>
                                        </p:tgtEl>
                                        <p:attrNameLst>
                                          <p:attrName>ppt_x</p:attrName>
                                        </p:attrNameLst>
                                      </p:cBhvr>
                                      <p:tavLst>
                                        <p:tav tm="0">
                                          <p:val>
                                            <p:strVal val="#ppt_x"/>
                                          </p:val>
                                        </p:tav>
                                        <p:tav tm="100000">
                                          <p:val>
                                            <p:strVal val="#ppt_x"/>
                                          </p:val>
                                        </p:tav>
                                      </p:tavLst>
                                    </p:anim>
                                    <p:anim calcmode="lin" valueType="num">
                                      <p:cBhvr>
                                        <p:cTn id="39" dur="1000" fill="hold"/>
                                        <p:tgtEl>
                                          <p:spTgt spid="1126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266"/>
                                        </p:tgtEl>
                                        <p:attrNameLst>
                                          <p:attrName>style.visibility</p:attrName>
                                        </p:attrNameLst>
                                      </p:cBhvr>
                                      <p:to>
                                        <p:strVal val="visible"/>
                                      </p:to>
                                    </p:set>
                                    <p:animEffect transition="in" filter="fade">
                                      <p:cBhvr>
                                        <p:cTn id="42" dur="1000"/>
                                        <p:tgtEl>
                                          <p:spTgt spid="11266"/>
                                        </p:tgtEl>
                                      </p:cBhvr>
                                    </p:animEffect>
                                    <p:anim calcmode="lin" valueType="num">
                                      <p:cBhvr>
                                        <p:cTn id="43" dur="1000" fill="hold"/>
                                        <p:tgtEl>
                                          <p:spTgt spid="11266"/>
                                        </p:tgtEl>
                                        <p:attrNameLst>
                                          <p:attrName>ppt_x</p:attrName>
                                        </p:attrNameLst>
                                      </p:cBhvr>
                                      <p:tavLst>
                                        <p:tav tm="0">
                                          <p:val>
                                            <p:strVal val="#ppt_x"/>
                                          </p:val>
                                        </p:tav>
                                        <p:tav tm="100000">
                                          <p:val>
                                            <p:strVal val="#ppt_x"/>
                                          </p:val>
                                        </p:tav>
                                      </p:tavLst>
                                    </p:anim>
                                    <p:anim calcmode="lin" valueType="num">
                                      <p:cBhvr>
                                        <p:cTn id="44"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C8BC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flipH="1">
            <a:off x="304800" y="2483728"/>
            <a:ext cx="6677977" cy="477171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b="4852"/>
          <a:stretch>
            <a:fillRect/>
          </a:stretch>
        </p:blipFill>
        <p:spPr>
          <a:xfrm>
            <a:off x="0" y="5133789"/>
            <a:ext cx="3794326" cy="5026862"/>
          </a:xfrm>
          <a:prstGeom prst="rect">
            <a:avLst/>
          </a:prstGeom>
        </p:spPr>
      </p:pic>
      <p:pic>
        <p:nvPicPr>
          <p:cNvPr id="4" name="Picture 4"/>
          <p:cNvPicPr>
            <a:picLocks noChangeAspect="1"/>
          </p:cNvPicPr>
          <p:nvPr/>
        </p:nvPicPr>
        <p:blipFill>
          <a:blip r:embed="rId6"/>
          <a:srcRect r="43330"/>
          <a:stretch>
            <a:fillRect/>
          </a:stretch>
        </p:blipFill>
        <p:spPr>
          <a:xfrm>
            <a:off x="6553200" y="953810"/>
            <a:ext cx="9164704" cy="1371600"/>
          </a:xfrm>
          <a:prstGeom prst="rect">
            <a:avLst/>
          </a:prstGeom>
        </p:spPr>
      </p:pic>
      <p:sp>
        <p:nvSpPr>
          <p:cNvPr id="5" name="TextBox 3"/>
          <p:cNvSpPr txBox="1"/>
          <p:nvPr/>
        </p:nvSpPr>
        <p:spPr>
          <a:xfrm>
            <a:off x="7543800" y="1096685"/>
            <a:ext cx="6780985" cy="1154162"/>
          </a:xfrm>
          <a:prstGeom prst="rect">
            <a:avLst/>
          </a:prstGeom>
        </p:spPr>
        <p:txBody>
          <a:bodyPr wrap="square" lIns="0" tIns="0" rIns="0" bIns="0" rtlCol="0" anchor="t">
            <a:spAutoFit/>
          </a:bodyPr>
          <a:lstStyle/>
          <a:p>
            <a:pPr>
              <a:lnSpc>
                <a:spcPts val="9000"/>
              </a:lnSpc>
            </a:pPr>
            <a:r>
              <a:rPr lang="id-ID" sz="7200" b="1" dirty="0"/>
              <a:t>ADVANCE </a:t>
            </a:r>
            <a:r>
              <a:rPr lang="id-ID" sz="7200" b="1" dirty="0" smtClean="0"/>
              <a:t>QUERY</a:t>
            </a:r>
            <a:endParaRPr lang="en-US" sz="7200" b="1" dirty="0"/>
          </a:p>
        </p:txBody>
      </p:sp>
      <p:pic>
        <p:nvPicPr>
          <p:cNvPr id="8" name="Picture 7"/>
          <p:cNvPicPr>
            <a:picLocks noChangeAspect="1"/>
          </p:cNvPicPr>
          <p:nvPr/>
        </p:nvPicPr>
        <p:blipFill>
          <a:blip r:embed="rId7"/>
          <a:srcRect/>
          <a:stretch>
            <a:fillRect/>
          </a:stretch>
        </p:blipFill>
        <p:spPr>
          <a:xfrm>
            <a:off x="304800" y="269320"/>
            <a:ext cx="4191000" cy="1368980"/>
          </a:xfrm>
          <a:prstGeom prst="rect">
            <a:avLst/>
          </a:prstGeom>
        </p:spPr>
      </p:pic>
      <p:pic>
        <p:nvPicPr>
          <p:cNvPr id="11" name="Picture 10"/>
          <p:cNvPicPr/>
          <p:nvPr/>
        </p:nvPicPr>
        <p:blipFill rotWithShape="1">
          <a:blip r:embed="rId8">
            <a:extLst>
              <a:ext uri="{28A0092B-C50C-407E-A947-70E740481C1C}">
                <a14:useLocalDpi xmlns:a14="http://schemas.microsoft.com/office/drawing/2010/main" val="0"/>
              </a:ext>
            </a:extLst>
          </a:blip>
          <a:srcRect l="5501" t="25077"/>
          <a:stretch/>
        </p:blipFill>
        <p:spPr bwMode="auto">
          <a:xfrm>
            <a:off x="8153400" y="4610100"/>
            <a:ext cx="8610600" cy="4953000"/>
          </a:xfrm>
          <a:prstGeom prst="rect">
            <a:avLst/>
          </a:prstGeom>
          <a:ln>
            <a:noFill/>
          </a:ln>
          <a:extLst>
            <a:ext uri="{53640926-AAD7-44D8-BBD7-CCE9431645EC}">
              <a14:shadowObscured xmlns:a14="http://schemas.microsoft.com/office/drawing/2010/main"/>
            </a:ext>
          </a:extLst>
        </p:spPr>
      </p:pic>
      <p:sp>
        <p:nvSpPr>
          <p:cNvPr id="12" name="Rectangle 11"/>
          <p:cNvSpPr/>
          <p:nvPr/>
        </p:nvSpPr>
        <p:spPr>
          <a:xfrm>
            <a:off x="6463281" y="2933700"/>
            <a:ext cx="2147319" cy="1323439"/>
          </a:xfrm>
          <a:prstGeom prst="rect">
            <a:avLst/>
          </a:prstGeom>
        </p:spPr>
        <p:txBody>
          <a:bodyPr wrap="none">
            <a:spAutoFit/>
          </a:bodyPr>
          <a:lstStyle/>
          <a:p>
            <a:r>
              <a:rPr lang="id-ID" sz="4000" b="1" dirty="0" smtClean="0">
                <a:solidFill>
                  <a:schemeClr val="bg1"/>
                </a:solidFill>
              </a:rPr>
              <a:t>Group by</a:t>
            </a:r>
          </a:p>
          <a:p>
            <a:r>
              <a:rPr lang="id-ID" sz="4000" b="1" dirty="0" smtClean="0">
                <a:solidFill>
                  <a:schemeClr val="bg1"/>
                </a:solidFill>
              </a:rPr>
              <a:t>Having </a:t>
            </a:r>
          </a:p>
        </p:txBody>
      </p:sp>
      <p:pic>
        <p:nvPicPr>
          <p:cNvPr id="13" name="Picture 12"/>
          <p:cNvPicPr/>
          <p:nvPr/>
        </p:nvPicPr>
        <p:blipFill>
          <a:blip r:embed="rId9">
            <a:extLst>
              <a:ext uri="{28A0092B-C50C-407E-A947-70E740481C1C}">
                <a14:useLocalDpi xmlns:a14="http://schemas.microsoft.com/office/drawing/2010/main" val="0"/>
              </a:ext>
            </a:extLst>
          </a:blip>
          <a:stretch>
            <a:fillRect/>
          </a:stretch>
        </p:blipFill>
        <p:spPr>
          <a:xfrm>
            <a:off x="8153399" y="4610100"/>
            <a:ext cx="8610601" cy="4953000"/>
          </a:xfrm>
          <a:prstGeom prst="rect">
            <a:avLst/>
          </a:prstGeom>
        </p:spPr>
      </p:pic>
      <p:pic>
        <p:nvPicPr>
          <p:cNvPr id="14" name="Picture 13"/>
          <p:cNvPicPr/>
          <p:nvPr/>
        </p:nvPicPr>
        <p:blipFill>
          <a:blip r:embed="rId10">
            <a:extLst>
              <a:ext uri="{28A0092B-C50C-407E-A947-70E740481C1C}">
                <a14:useLocalDpi xmlns:a14="http://schemas.microsoft.com/office/drawing/2010/main" val="0"/>
              </a:ext>
            </a:extLst>
          </a:blip>
          <a:stretch>
            <a:fillRect/>
          </a:stretch>
        </p:blipFill>
        <p:spPr>
          <a:xfrm>
            <a:off x="7848600" y="4610100"/>
            <a:ext cx="9448800" cy="4953000"/>
          </a:xfrm>
          <a:prstGeom prst="rect">
            <a:avLst/>
          </a:prstGeom>
        </p:spPr>
      </p:pic>
      <p:pic>
        <p:nvPicPr>
          <p:cNvPr id="15" name="Picture 14"/>
          <p:cNvPicPr/>
          <p:nvPr/>
        </p:nvPicPr>
        <p:blipFill>
          <a:blip r:embed="rId11">
            <a:extLst>
              <a:ext uri="{28A0092B-C50C-407E-A947-70E740481C1C}">
                <a14:useLocalDpi xmlns:a14="http://schemas.microsoft.com/office/drawing/2010/main" val="0"/>
              </a:ext>
            </a:extLst>
          </a:blip>
          <a:stretch>
            <a:fillRect/>
          </a:stretch>
        </p:blipFill>
        <p:spPr>
          <a:xfrm>
            <a:off x="7848600" y="4610100"/>
            <a:ext cx="9448800" cy="4953000"/>
          </a:xfrm>
          <a:prstGeom prst="rect">
            <a:avLst/>
          </a:prstGeom>
        </p:spPr>
      </p:pic>
      <p:pic>
        <p:nvPicPr>
          <p:cNvPr id="16" name="Picture 15"/>
          <p:cNvPicPr/>
          <p:nvPr/>
        </p:nvPicPr>
        <p:blipFill>
          <a:blip r:embed="rId12">
            <a:extLst>
              <a:ext uri="{28A0092B-C50C-407E-A947-70E740481C1C}">
                <a14:useLocalDpi xmlns:a14="http://schemas.microsoft.com/office/drawing/2010/main" val="0"/>
              </a:ext>
            </a:extLst>
          </a:blip>
          <a:stretch>
            <a:fillRect/>
          </a:stretch>
        </p:blipFill>
        <p:spPr>
          <a:xfrm>
            <a:off x="7816516" y="4610100"/>
            <a:ext cx="9480884" cy="4953000"/>
          </a:xfrm>
          <a:prstGeom prst="rect">
            <a:avLst/>
          </a:prstGeom>
        </p:spPr>
      </p:pic>
    </p:spTree>
    <p:extLst>
      <p:ext uri="{BB962C8B-B14F-4D97-AF65-F5344CB8AC3E}">
        <p14:creationId xmlns:p14="http://schemas.microsoft.com/office/powerpoint/2010/main" val="3821764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AutoShape 2"/>
          <p:cNvSpPr/>
          <p:nvPr/>
        </p:nvSpPr>
        <p:spPr>
          <a:xfrm>
            <a:off x="0" y="0"/>
            <a:ext cx="12344400" cy="10287000"/>
          </a:xfrm>
          <a:prstGeom prst="rect">
            <a:avLst/>
          </a:prstGeom>
          <a:solidFill>
            <a:srgbClr val="405BBC"/>
          </a:solidFill>
        </p:spPr>
      </p:sp>
      <p:pic>
        <p:nvPicPr>
          <p:cNvPr id="6"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819910">
            <a:off x="12652724" y="2396366"/>
            <a:ext cx="5115502" cy="5013192"/>
          </a:xfrm>
          <a:prstGeom prst="rect">
            <a:avLst/>
          </a:prstGeom>
        </p:spPr>
      </p:pic>
      <p:pic>
        <p:nvPicPr>
          <p:cNvPr id="7" name="Picture 4"/>
          <p:cNvPicPr>
            <a:picLocks noChangeAspect="1"/>
          </p:cNvPicPr>
          <p:nvPr/>
        </p:nvPicPr>
        <p:blipFill>
          <a:blip r:embed="rId5"/>
          <a:srcRect r="43330"/>
          <a:stretch>
            <a:fillRect/>
          </a:stretch>
        </p:blipFill>
        <p:spPr>
          <a:xfrm>
            <a:off x="564569" y="495300"/>
            <a:ext cx="10820400" cy="1619393"/>
          </a:xfrm>
          <a:prstGeom prst="rect">
            <a:avLst/>
          </a:prstGeom>
        </p:spPr>
      </p:pic>
      <p:sp>
        <p:nvSpPr>
          <p:cNvPr id="3" name="TextBox 3"/>
          <p:cNvSpPr txBox="1"/>
          <p:nvPr/>
        </p:nvSpPr>
        <p:spPr>
          <a:xfrm>
            <a:off x="1981200" y="788938"/>
            <a:ext cx="8001000" cy="1154162"/>
          </a:xfrm>
          <a:prstGeom prst="rect">
            <a:avLst/>
          </a:prstGeom>
        </p:spPr>
        <p:txBody>
          <a:bodyPr wrap="square" lIns="0" tIns="0" rIns="0" bIns="0" rtlCol="0" anchor="t">
            <a:spAutoFit/>
          </a:bodyPr>
          <a:lstStyle/>
          <a:p>
            <a:pPr>
              <a:lnSpc>
                <a:spcPts val="9000"/>
              </a:lnSpc>
            </a:pPr>
            <a:r>
              <a:rPr lang="id-ID" sz="8000" b="1" dirty="0"/>
              <a:t>ADVANCE </a:t>
            </a:r>
            <a:r>
              <a:rPr lang="id-ID" sz="8000" b="1" dirty="0" smtClean="0"/>
              <a:t>QUERY</a:t>
            </a:r>
            <a:endParaRPr lang="en-US" sz="8000" b="1" dirty="0"/>
          </a:p>
        </p:txBody>
      </p:sp>
      <p:pic>
        <p:nvPicPr>
          <p:cNvPr id="8" name="Picture 7"/>
          <p:cNvPicPr>
            <a:picLocks noChangeAspect="1"/>
          </p:cNvPicPr>
          <p:nvPr/>
        </p:nvPicPr>
        <p:blipFill>
          <a:blip r:embed="rId6"/>
          <a:srcRect/>
          <a:stretch>
            <a:fillRect/>
          </a:stretch>
        </p:blipFill>
        <p:spPr>
          <a:xfrm>
            <a:off x="12954000" y="328741"/>
            <a:ext cx="4419600" cy="1443651"/>
          </a:xfrm>
          <a:prstGeom prst="rect">
            <a:avLst/>
          </a:prstGeom>
        </p:spPr>
      </p:pic>
      <p:sp>
        <p:nvSpPr>
          <p:cNvPr id="9" name="Rectangle 8"/>
          <p:cNvSpPr/>
          <p:nvPr/>
        </p:nvSpPr>
        <p:spPr>
          <a:xfrm>
            <a:off x="564569" y="2628900"/>
            <a:ext cx="2620717" cy="1569660"/>
          </a:xfrm>
          <a:prstGeom prst="rect">
            <a:avLst/>
          </a:prstGeom>
        </p:spPr>
        <p:txBody>
          <a:bodyPr wrap="none">
            <a:spAutoFit/>
          </a:bodyPr>
          <a:lstStyle/>
          <a:p>
            <a:r>
              <a:rPr lang="id-ID" sz="4800" b="1" dirty="0" smtClean="0">
                <a:solidFill>
                  <a:schemeClr val="bg1"/>
                </a:solidFill>
              </a:rPr>
              <a:t>Join</a:t>
            </a:r>
          </a:p>
          <a:p>
            <a:r>
              <a:rPr lang="id-ID" sz="4800" b="1" dirty="0" smtClean="0">
                <a:solidFill>
                  <a:schemeClr val="bg1"/>
                </a:solidFill>
              </a:rPr>
              <a:t>Subquery</a:t>
            </a:r>
          </a:p>
        </p:txBody>
      </p:sp>
      <p:pic>
        <p:nvPicPr>
          <p:cNvPr id="10" name="Picture 9"/>
          <p:cNvPicPr/>
          <p:nvPr/>
        </p:nvPicPr>
        <p:blipFill>
          <a:blip r:embed="rId7">
            <a:extLst>
              <a:ext uri="{28A0092B-C50C-407E-A947-70E740481C1C}">
                <a14:useLocalDpi xmlns:a14="http://schemas.microsoft.com/office/drawing/2010/main" val="0"/>
              </a:ext>
            </a:extLst>
          </a:blip>
          <a:stretch>
            <a:fillRect/>
          </a:stretch>
        </p:blipFill>
        <p:spPr>
          <a:xfrm>
            <a:off x="683794" y="4503360"/>
            <a:ext cx="10976812" cy="490734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706600" y="6726958"/>
            <a:ext cx="3105533" cy="3429806"/>
          </a:xfrm>
          <a:prstGeom prst="rect">
            <a:avLst/>
          </a:prstGeom>
        </p:spPr>
      </p:pic>
      <p:pic>
        <p:nvPicPr>
          <p:cNvPr id="11" name="Picture 10"/>
          <p:cNvPicPr/>
          <p:nvPr/>
        </p:nvPicPr>
        <p:blipFill>
          <a:blip r:embed="rId10">
            <a:extLst>
              <a:ext uri="{28A0092B-C50C-407E-A947-70E740481C1C}">
                <a14:useLocalDpi xmlns:a14="http://schemas.microsoft.com/office/drawing/2010/main" val="0"/>
              </a:ext>
            </a:extLst>
          </a:blip>
          <a:stretch>
            <a:fillRect/>
          </a:stretch>
        </p:blipFill>
        <p:spPr>
          <a:xfrm>
            <a:off x="683794" y="4503360"/>
            <a:ext cx="10976812" cy="4907340"/>
          </a:xfrm>
          <a:prstGeom prst="rect">
            <a:avLst/>
          </a:prstGeom>
        </p:spPr>
      </p:pic>
      <p:pic>
        <p:nvPicPr>
          <p:cNvPr id="12" name="Picture 11"/>
          <p:cNvPicPr/>
          <p:nvPr/>
        </p:nvPicPr>
        <p:blipFill>
          <a:blip r:embed="rId11">
            <a:extLst>
              <a:ext uri="{28A0092B-C50C-407E-A947-70E740481C1C}">
                <a14:useLocalDpi xmlns:a14="http://schemas.microsoft.com/office/drawing/2010/main" val="0"/>
              </a:ext>
            </a:extLst>
          </a:blip>
          <a:stretch>
            <a:fillRect/>
          </a:stretch>
        </p:blipFill>
        <p:spPr>
          <a:xfrm>
            <a:off x="683794" y="4487848"/>
            <a:ext cx="10976812" cy="4922852"/>
          </a:xfrm>
          <a:prstGeom prst="rect">
            <a:avLst/>
          </a:prstGeom>
        </p:spPr>
      </p:pic>
      <p:sp>
        <p:nvSpPr>
          <p:cNvPr id="14" name="AutoShape 2"/>
          <p:cNvSpPr/>
          <p:nvPr/>
        </p:nvSpPr>
        <p:spPr>
          <a:xfrm>
            <a:off x="149382" y="4251930"/>
            <a:ext cx="11983567" cy="5410200"/>
          </a:xfrm>
          <a:prstGeom prst="rect">
            <a:avLst/>
          </a:prstGeom>
          <a:solidFill>
            <a:srgbClr val="405BBC"/>
          </a:solidFill>
        </p:spPr>
      </p:sp>
      <p:pic>
        <p:nvPicPr>
          <p:cNvPr id="13" name="Picture 12"/>
          <p:cNvPicPr/>
          <p:nvPr/>
        </p:nvPicPr>
        <p:blipFill>
          <a:blip r:embed="rId12">
            <a:extLst>
              <a:ext uri="{28A0092B-C50C-407E-A947-70E740481C1C}">
                <a14:useLocalDpi xmlns:a14="http://schemas.microsoft.com/office/drawing/2010/main" val="0"/>
              </a:ext>
            </a:extLst>
          </a:blip>
          <a:stretch>
            <a:fillRect/>
          </a:stretch>
        </p:blipFill>
        <p:spPr>
          <a:xfrm>
            <a:off x="1219200" y="4480530"/>
            <a:ext cx="9525000" cy="5158770"/>
          </a:xfrm>
          <a:prstGeom prst="rect">
            <a:avLst/>
          </a:prstGeom>
        </p:spPr>
      </p:pic>
      <p:pic>
        <p:nvPicPr>
          <p:cNvPr id="15" name="Picture 14"/>
          <p:cNvPicPr/>
          <p:nvPr/>
        </p:nvPicPr>
        <p:blipFill>
          <a:blip r:embed="rId13">
            <a:extLst>
              <a:ext uri="{28A0092B-C50C-407E-A947-70E740481C1C}">
                <a14:useLocalDpi xmlns:a14="http://schemas.microsoft.com/office/drawing/2010/main" val="0"/>
              </a:ext>
            </a:extLst>
          </a:blip>
          <a:stretch>
            <a:fillRect/>
          </a:stretch>
        </p:blipFill>
        <p:spPr>
          <a:xfrm>
            <a:off x="1219200" y="4480530"/>
            <a:ext cx="9525000" cy="5158770"/>
          </a:xfrm>
          <a:prstGeom prst="rect">
            <a:avLst/>
          </a:prstGeom>
        </p:spPr>
      </p:pic>
      <p:pic>
        <p:nvPicPr>
          <p:cNvPr id="16" name="Picture 15"/>
          <p:cNvPicPr/>
          <p:nvPr/>
        </p:nvPicPr>
        <p:blipFill>
          <a:blip r:embed="rId14">
            <a:extLst>
              <a:ext uri="{28A0092B-C50C-407E-A947-70E740481C1C}">
                <a14:useLocalDpi xmlns:a14="http://schemas.microsoft.com/office/drawing/2010/main" val="0"/>
              </a:ext>
            </a:extLst>
          </a:blip>
          <a:stretch>
            <a:fillRect/>
          </a:stretch>
        </p:blipFill>
        <p:spPr>
          <a:xfrm>
            <a:off x="1255295" y="4454462"/>
            <a:ext cx="9488905" cy="51848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ppt_x"/>
                                          </p:val>
                                        </p:tav>
                                        <p:tav tm="100000">
                                          <p:val>
                                            <p:strVal val="#ppt_x"/>
                                          </p:val>
                                        </p:tav>
                                      </p:tavLst>
                                    </p:anim>
                                    <p:anim calcmode="lin" valueType="num">
                                      <p:cBhvr additive="base">
                                        <p:cTn id="5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pic>
        <p:nvPicPr>
          <p:cNvPr id="7" name="Picture 4"/>
          <p:cNvPicPr>
            <a:picLocks noChangeAspect="1"/>
          </p:cNvPicPr>
          <p:nvPr/>
        </p:nvPicPr>
        <p:blipFill>
          <a:blip r:embed="rId2"/>
          <a:srcRect r="43330"/>
          <a:stretch>
            <a:fillRect/>
          </a:stretch>
        </p:blipFill>
        <p:spPr>
          <a:xfrm>
            <a:off x="533400" y="911510"/>
            <a:ext cx="10456890" cy="1564990"/>
          </a:xfrm>
          <a:prstGeom prst="rect">
            <a:avLst/>
          </a:prstGeom>
        </p:spPr>
      </p:pic>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1201400" y="5446915"/>
            <a:ext cx="9144000" cy="495438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4852"/>
          <a:stretch>
            <a:fillRect/>
          </a:stretch>
        </p:blipFill>
        <p:spPr>
          <a:xfrm>
            <a:off x="11217442" y="7177959"/>
            <a:ext cx="2374735" cy="3146136"/>
          </a:xfrm>
          <a:prstGeom prst="rect">
            <a:avLst/>
          </a:prstGeom>
        </p:spPr>
      </p:pic>
      <p:sp>
        <p:nvSpPr>
          <p:cNvPr id="5" name="TextBox 5"/>
          <p:cNvSpPr txBox="1"/>
          <p:nvPr/>
        </p:nvSpPr>
        <p:spPr>
          <a:xfrm>
            <a:off x="3810000" y="1104900"/>
            <a:ext cx="4457700" cy="1144801"/>
          </a:xfrm>
          <a:prstGeom prst="rect">
            <a:avLst/>
          </a:prstGeom>
        </p:spPr>
        <p:txBody>
          <a:bodyPr wrap="square" lIns="0" tIns="0" rIns="0" bIns="0" rtlCol="0" anchor="t">
            <a:spAutoFit/>
          </a:bodyPr>
          <a:lstStyle/>
          <a:p>
            <a:pPr>
              <a:lnSpc>
                <a:spcPts val="9900"/>
              </a:lnSpc>
            </a:pPr>
            <a:r>
              <a:rPr lang="id-ID" sz="6600" b="1" dirty="0" smtClean="0">
                <a:latin typeface="Now Bold"/>
              </a:rPr>
              <a:t>INSIGHT</a:t>
            </a:r>
            <a:endParaRPr lang="en-US" sz="6600" b="1" dirty="0">
              <a:latin typeface="Now Bold"/>
            </a:endParaRPr>
          </a:p>
        </p:txBody>
      </p:sp>
      <p:pic>
        <p:nvPicPr>
          <p:cNvPr id="8" name="Picture 7"/>
          <p:cNvPicPr>
            <a:picLocks noChangeAspect="1"/>
          </p:cNvPicPr>
          <p:nvPr/>
        </p:nvPicPr>
        <p:blipFill>
          <a:blip r:embed="rId7"/>
          <a:srcRect/>
          <a:stretch>
            <a:fillRect/>
          </a:stretch>
        </p:blipFill>
        <p:spPr>
          <a:xfrm>
            <a:off x="12856091" y="394216"/>
            <a:ext cx="4975038" cy="1625084"/>
          </a:xfrm>
          <a:prstGeom prst="rect">
            <a:avLst/>
          </a:prstGeom>
        </p:spPr>
      </p:pic>
      <p:sp>
        <p:nvSpPr>
          <p:cNvPr id="4" name="Rectangle 3"/>
          <p:cNvSpPr/>
          <p:nvPr/>
        </p:nvSpPr>
        <p:spPr>
          <a:xfrm>
            <a:off x="533400" y="2984361"/>
            <a:ext cx="12877800" cy="4401205"/>
          </a:xfrm>
          <a:prstGeom prst="rect">
            <a:avLst/>
          </a:prstGeom>
        </p:spPr>
        <p:txBody>
          <a:bodyPr wrap="square">
            <a:spAutoFit/>
          </a:bodyPr>
          <a:lstStyle/>
          <a:p>
            <a:r>
              <a:rPr lang="id-ID" sz="2800" b="1" dirty="0">
                <a:solidFill>
                  <a:schemeClr val="bg1"/>
                </a:solidFill>
              </a:rPr>
              <a:t>Dari hasil analysis yang dilakukan pada data yang ada dengan menggunakan berbagai syntax yang ada pada SQL, berikut insight yang didapatkan </a:t>
            </a:r>
            <a:r>
              <a:rPr lang="id-ID" sz="2800" b="1" dirty="0" smtClean="0">
                <a:solidFill>
                  <a:schemeClr val="bg1"/>
                </a:solidFill>
              </a:rPr>
              <a:t>:</a:t>
            </a:r>
          </a:p>
          <a:p>
            <a:pPr marL="457200" lvl="0" indent="-457200">
              <a:buFont typeface="Wingdings" panose="05000000000000000000" pitchFamily="2" charset="2"/>
              <a:buChar char="q"/>
            </a:pPr>
            <a:r>
              <a:rPr lang="id-ID" sz="2800" b="1" dirty="0">
                <a:solidFill>
                  <a:schemeClr val="bg1"/>
                </a:solidFill>
              </a:rPr>
              <a:t>Pada bulan Maret ada 13 jenis invoice id yang tercatat melakukan penjualan dengan total harga product yang terjual adalah 21885. Dapat disimpulkan bahwa penjualan terbanyak terjadi pada bulan Maret, disusul oleh bulan Januari dan Februari</a:t>
            </a:r>
            <a:r>
              <a:rPr lang="id-ID" sz="2800" b="1" dirty="0" smtClean="0">
                <a:solidFill>
                  <a:schemeClr val="bg1"/>
                </a:solidFill>
              </a:rPr>
              <a:t>.</a:t>
            </a:r>
          </a:p>
          <a:p>
            <a:pPr marL="457200" indent="-457200">
              <a:buFont typeface="Wingdings" panose="05000000000000000000" pitchFamily="2" charset="2"/>
              <a:buChar char="q"/>
            </a:pPr>
            <a:r>
              <a:rPr lang="id-ID" sz="2800" b="1" dirty="0">
                <a:solidFill>
                  <a:schemeClr val="bg1"/>
                </a:solidFill>
              </a:rPr>
              <a:t>Jenis product yang paling banyak terjual yaitu dengan total 7 invoice id adalah P1(Health and beauty) dan P2(Electronic Accesories). Sedangkan jenis product dengan penjualan paling sedikit yaitu dengan total 4 invoice id adalah P4(Sport and Travel), P5(Food and Beverages), dan P6(Fashion Accesories</a:t>
            </a:r>
            <a:r>
              <a:rPr lang="id-ID" sz="2800" b="1" dirty="0" smtClean="0">
                <a:solidFill>
                  <a:schemeClr val="bg1"/>
                </a:solidFill>
              </a:rPr>
              <a:t>).</a:t>
            </a:r>
            <a:endParaRPr lang="en-US" sz="2800" b="1" dirty="0">
              <a:solidFill>
                <a:schemeClr val="bg1"/>
              </a:solidFill>
            </a:endParaRPr>
          </a:p>
        </p:txBody>
      </p:sp>
      <p:sp>
        <p:nvSpPr>
          <p:cNvPr id="6" name="Rectangle 5"/>
          <p:cNvSpPr/>
          <p:nvPr/>
        </p:nvSpPr>
        <p:spPr>
          <a:xfrm>
            <a:off x="533400" y="7366218"/>
            <a:ext cx="10456890" cy="1815882"/>
          </a:xfrm>
          <a:prstGeom prst="rect">
            <a:avLst/>
          </a:prstGeom>
        </p:spPr>
        <p:txBody>
          <a:bodyPr wrap="square">
            <a:spAutoFit/>
          </a:bodyPr>
          <a:lstStyle/>
          <a:p>
            <a:pPr marL="457200" indent="-457200">
              <a:buFont typeface="Wingdings" panose="05000000000000000000" pitchFamily="2" charset="2"/>
              <a:buChar char="q"/>
            </a:pPr>
            <a:r>
              <a:rPr lang="id-ID" sz="2800" b="1" dirty="0">
                <a:solidFill>
                  <a:schemeClr val="bg1"/>
                </a:solidFill>
              </a:rPr>
              <a:t>Cabang supermarket yang paling banyak menjual product dengan total 17 invoice id adalah cabang A atau kota Yangon. Sedangkan yang paling sedikit menjual product dengan total 3 invoice id adalah cabang B atau kota Mandalay</a:t>
            </a:r>
            <a:r>
              <a:rPr lang="id-ID" sz="2800" b="1" dirty="0" smtClean="0">
                <a:solidFill>
                  <a:schemeClr val="bg1"/>
                </a:solidFill>
              </a:rPr>
              <a:t>.</a:t>
            </a:r>
            <a:endParaRPr lang="en-US" sz="2800" b="1" dirty="0">
              <a:solidFill>
                <a:schemeClr val="bg1"/>
              </a:solidFill>
            </a:endParaRPr>
          </a:p>
        </p:txBody>
      </p:sp>
    </p:spTree>
    <p:extLst>
      <p:ext uri="{BB962C8B-B14F-4D97-AF65-F5344CB8AC3E}">
        <p14:creationId xmlns:p14="http://schemas.microsoft.com/office/powerpoint/2010/main" val="1430983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pic>
        <p:nvPicPr>
          <p:cNvPr id="7" name="Picture 4"/>
          <p:cNvPicPr>
            <a:picLocks noChangeAspect="1"/>
          </p:cNvPicPr>
          <p:nvPr/>
        </p:nvPicPr>
        <p:blipFill>
          <a:blip r:embed="rId2"/>
          <a:srcRect r="43330"/>
          <a:stretch>
            <a:fillRect/>
          </a:stretch>
        </p:blipFill>
        <p:spPr>
          <a:xfrm>
            <a:off x="533400" y="911510"/>
            <a:ext cx="10456890" cy="1564990"/>
          </a:xfrm>
          <a:prstGeom prst="rect">
            <a:avLst/>
          </a:prstGeom>
        </p:spPr>
      </p:pic>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1201400" y="5332615"/>
            <a:ext cx="9144000" cy="495438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4852"/>
          <a:stretch>
            <a:fillRect/>
          </a:stretch>
        </p:blipFill>
        <p:spPr>
          <a:xfrm>
            <a:off x="11217442" y="7177959"/>
            <a:ext cx="2374735" cy="3146136"/>
          </a:xfrm>
          <a:prstGeom prst="rect">
            <a:avLst/>
          </a:prstGeom>
        </p:spPr>
      </p:pic>
      <p:sp>
        <p:nvSpPr>
          <p:cNvPr id="5" name="TextBox 5"/>
          <p:cNvSpPr txBox="1"/>
          <p:nvPr/>
        </p:nvSpPr>
        <p:spPr>
          <a:xfrm>
            <a:off x="3810000" y="1104900"/>
            <a:ext cx="4457700" cy="1144801"/>
          </a:xfrm>
          <a:prstGeom prst="rect">
            <a:avLst/>
          </a:prstGeom>
        </p:spPr>
        <p:txBody>
          <a:bodyPr wrap="square" lIns="0" tIns="0" rIns="0" bIns="0" rtlCol="0" anchor="t">
            <a:spAutoFit/>
          </a:bodyPr>
          <a:lstStyle/>
          <a:p>
            <a:pPr>
              <a:lnSpc>
                <a:spcPts val="9900"/>
              </a:lnSpc>
            </a:pPr>
            <a:r>
              <a:rPr lang="id-ID" sz="6600" b="1" dirty="0" smtClean="0">
                <a:latin typeface="Now Bold"/>
              </a:rPr>
              <a:t>INSIGHT</a:t>
            </a:r>
            <a:endParaRPr lang="en-US" sz="6600" b="1" dirty="0">
              <a:latin typeface="Now Bold"/>
            </a:endParaRPr>
          </a:p>
        </p:txBody>
      </p:sp>
      <p:pic>
        <p:nvPicPr>
          <p:cNvPr id="8" name="Picture 7"/>
          <p:cNvPicPr>
            <a:picLocks noChangeAspect="1"/>
          </p:cNvPicPr>
          <p:nvPr/>
        </p:nvPicPr>
        <p:blipFill>
          <a:blip r:embed="rId7"/>
          <a:srcRect/>
          <a:stretch>
            <a:fillRect/>
          </a:stretch>
        </p:blipFill>
        <p:spPr>
          <a:xfrm>
            <a:off x="12856091" y="394216"/>
            <a:ext cx="4975038" cy="1625084"/>
          </a:xfrm>
          <a:prstGeom prst="rect">
            <a:avLst/>
          </a:prstGeom>
        </p:spPr>
      </p:pic>
      <p:sp>
        <p:nvSpPr>
          <p:cNvPr id="4" name="Rectangle 3"/>
          <p:cNvSpPr/>
          <p:nvPr/>
        </p:nvSpPr>
        <p:spPr>
          <a:xfrm>
            <a:off x="533400" y="2742843"/>
            <a:ext cx="14478000" cy="3539430"/>
          </a:xfrm>
          <a:prstGeom prst="rect">
            <a:avLst/>
          </a:prstGeom>
        </p:spPr>
        <p:txBody>
          <a:bodyPr wrap="square">
            <a:spAutoFit/>
          </a:bodyPr>
          <a:lstStyle/>
          <a:p>
            <a:r>
              <a:rPr lang="id-ID" sz="2800" b="1" dirty="0">
                <a:solidFill>
                  <a:schemeClr val="bg1"/>
                </a:solidFill>
              </a:rPr>
              <a:t>Dari hasil analysis yang dilakukan pada data yang ada dengan menggunakan berbagai syntax yang ada pada SQL, berikut insight yang didapatkan :</a:t>
            </a:r>
            <a:endParaRPr lang="en-US" sz="2800" b="1" dirty="0">
              <a:solidFill>
                <a:schemeClr val="bg1"/>
              </a:solidFill>
            </a:endParaRPr>
          </a:p>
          <a:p>
            <a:pPr marL="457200" lvl="0" indent="-457200">
              <a:buFont typeface="Wingdings" panose="05000000000000000000" pitchFamily="2" charset="2"/>
              <a:buChar char="q"/>
            </a:pPr>
            <a:r>
              <a:rPr lang="id-ID" sz="2800" b="1" dirty="0" smtClean="0">
                <a:solidFill>
                  <a:schemeClr val="bg1"/>
                </a:solidFill>
              </a:rPr>
              <a:t>Pada </a:t>
            </a:r>
            <a:r>
              <a:rPr lang="id-ID" sz="2800" b="1" dirty="0">
                <a:solidFill>
                  <a:schemeClr val="bg1"/>
                </a:solidFill>
              </a:rPr>
              <a:t>tabel items di kolom unit price didapatkan bahwa rata-rata harga setiap produk dalam $ adalah 59.3548, harga maksimumnya adalah 94, harga minimumnya adalah 14, total harga adalah 1840 dengan jumlah 31 </a:t>
            </a:r>
            <a:r>
              <a:rPr lang="id-ID" sz="2800" b="1" dirty="0" smtClean="0">
                <a:solidFill>
                  <a:schemeClr val="bg1"/>
                </a:solidFill>
              </a:rPr>
              <a:t>unit.</a:t>
            </a:r>
          </a:p>
          <a:p>
            <a:pPr marL="457200" lvl="0" indent="-457200">
              <a:buFont typeface="Wingdings" panose="05000000000000000000" pitchFamily="2" charset="2"/>
              <a:buChar char="q"/>
            </a:pPr>
            <a:r>
              <a:rPr lang="id-ID" sz="2800" b="1" dirty="0" smtClean="0">
                <a:solidFill>
                  <a:schemeClr val="bg1"/>
                </a:solidFill>
              </a:rPr>
              <a:t>Pada </a:t>
            </a:r>
            <a:r>
              <a:rPr lang="id-ID" sz="2800" b="1" dirty="0">
                <a:solidFill>
                  <a:schemeClr val="bg1"/>
                </a:solidFill>
              </a:rPr>
              <a:t>tabel items di kolom quantity didapatkan bahwa rata-rata  jumlah produk yang dibeli oleh pelanggan adalah 5.3871, jumlah maksimumnya adalah 10, jumlah minimumnya adalah 1, total produk yang dibeli oleh pelanggan adalah 167 dengan jumlah 31 unit</a:t>
            </a:r>
            <a:r>
              <a:rPr lang="id-ID" sz="2800" b="1" dirty="0" smtClean="0">
                <a:solidFill>
                  <a:schemeClr val="bg1"/>
                </a:solidFill>
              </a:rPr>
              <a:t>.</a:t>
            </a:r>
            <a:endParaRPr lang="en-US" sz="2800" b="1" dirty="0">
              <a:solidFill>
                <a:schemeClr val="bg1"/>
              </a:solidFill>
            </a:endParaRPr>
          </a:p>
        </p:txBody>
      </p:sp>
      <p:sp>
        <p:nvSpPr>
          <p:cNvPr id="6" name="Rectangle 5"/>
          <p:cNvSpPr/>
          <p:nvPr/>
        </p:nvSpPr>
        <p:spPr>
          <a:xfrm>
            <a:off x="533400" y="6252270"/>
            <a:ext cx="10668000" cy="3539430"/>
          </a:xfrm>
          <a:prstGeom prst="rect">
            <a:avLst/>
          </a:prstGeom>
        </p:spPr>
        <p:txBody>
          <a:bodyPr wrap="square">
            <a:spAutoFit/>
          </a:bodyPr>
          <a:lstStyle/>
          <a:p>
            <a:pPr marL="457200" lvl="0" indent="-457200">
              <a:buFont typeface="Wingdings" panose="05000000000000000000" pitchFamily="2" charset="2"/>
              <a:buChar char="q"/>
            </a:pPr>
            <a:r>
              <a:rPr lang="id-ID" sz="2800" b="1" dirty="0" smtClean="0">
                <a:solidFill>
                  <a:schemeClr val="bg1"/>
                </a:solidFill>
              </a:rPr>
              <a:t>Pada </a:t>
            </a:r>
            <a:r>
              <a:rPr lang="id-ID" sz="2800" b="1" dirty="0">
                <a:solidFill>
                  <a:schemeClr val="bg1"/>
                </a:solidFill>
              </a:rPr>
              <a:t>tabel items di kolom total didapatkan bahwa rata-rata total harga produk yang terjual adalah 59.3548, harga maksimumnya adalah 94, harga minimumnya adalah 14, total harga produk yang terjual adalah 1840 dengan jumlah 31 </a:t>
            </a:r>
            <a:r>
              <a:rPr lang="id-ID" sz="2800" b="1" dirty="0" smtClean="0">
                <a:solidFill>
                  <a:schemeClr val="bg1"/>
                </a:solidFill>
              </a:rPr>
              <a:t>unit.</a:t>
            </a:r>
          </a:p>
          <a:p>
            <a:pPr marL="457200" lvl="0" indent="-457200">
              <a:buFont typeface="Wingdings" panose="05000000000000000000" pitchFamily="2" charset="2"/>
              <a:buChar char="q"/>
            </a:pPr>
            <a:r>
              <a:rPr lang="id-ID" sz="2800" b="1" dirty="0" smtClean="0">
                <a:solidFill>
                  <a:schemeClr val="bg1"/>
                </a:solidFill>
              </a:rPr>
              <a:t>Pada </a:t>
            </a:r>
            <a:r>
              <a:rPr lang="id-ID" sz="2800" b="1" dirty="0">
                <a:solidFill>
                  <a:schemeClr val="bg1"/>
                </a:solidFill>
              </a:rPr>
              <a:t>bulan Januari ada 8 jenis invoice id yang tercatat melakukan penjualan dengan total harga product yang terjual adalah 15632. Pada bulan Februari ada 10 jenis invoice id yang tercatat melakukan penjualan dengan total harga product yang terjual adalah 9968</a:t>
            </a:r>
            <a:r>
              <a:rPr lang="id-ID" sz="2800" b="1" dirty="0" smtClean="0">
                <a:solidFill>
                  <a:schemeClr val="bg1"/>
                </a:solidFill>
              </a:rPr>
              <a:t>.</a:t>
            </a:r>
            <a:endParaRPr lang="en-US" sz="2800" b="1" dirty="0">
              <a:solidFill>
                <a:schemeClr val="bg1"/>
              </a:solidFill>
            </a:endParaRPr>
          </a:p>
        </p:txBody>
      </p:sp>
    </p:spTree>
    <p:extLst>
      <p:ext uri="{BB962C8B-B14F-4D97-AF65-F5344CB8AC3E}">
        <p14:creationId xmlns:p14="http://schemas.microsoft.com/office/powerpoint/2010/main" val="108267729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9290"/>
          <a:stretch>
            <a:fillRect/>
          </a:stretch>
        </p:blipFill>
        <p:spPr>
          <a:xfrm>
            <a:off x="435511" y="1220579"/>
            <a:ext cx="9693117" cy="179351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435511" y="4467507"/>
            <a:ext cx="1480790" cy="479079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485282" y="4467507"/>
            <a:ext cx="1802672" cy="4721283"/>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4859454" y="4467507"/>
            <a:ext cx="1648157" cy="4721283"/>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7079111" y="4554798"/>
            <a:ext cx="1570679" cy="4546702"/>
          </a:xfrm>
          <a:prstGeom prst="rect">
            <a:avLst/>
          </a:prstGeom>
        </p:spPr>
      </p:pic>
      <p:pic>
        <p:nvPicPr>
          <p:cNvPr id="7" name="Picture 7"/>
          <p:cNvPicPr>
            <a:picLocks noChangeAspect="1"/>
          </p:cNvPicPr>
          <p:nvPr/>
        </p:nvPicPr>
        <p:blipFill>
          <a:blip r:embed="rId11"/>
          <a:srcRect/>
          <a:stretch>
            <a:fillRect/>
          </a:stretch>
        </p:blipFill>
        <p:spPr>
          <a:xfrm>
            <a:off x="11998065" y="370130"/>
            <a:ext cx="5892093" cy="1924638"/>
          </a:xfrm>
          <a:prstGeom prst="rect">
            <a:avLst/>
          </a:prstGeom>
        </p:spPr>
      </p:pic>
      <p:sp>
        <p:nvSpPr>
          <p:cNvPr id="8" name="TextBox 8"/>
          <p:cNvSpPr txBox="1"/>
          <p:nvPr/>
        </p:nvSpPr>
        <p:spPr>
          <a:xfrm>
            <a:off x="9326682" y="3776092"/>
            <a:ext cx="8111748" cy="4588510"/>
          </a:xfrm>
          <a:prstGeom prst="rect">
            <a:avLst/>
          </a:prstGeom>
        </p:spPr>
        <p:txBody>
          <a:bodyPr lIns="0" tIns="0" rIns="0" bIns="0" rtlCol="0" anchor="t">
            <a:spAutoFit/>
          </a:bodyPr>
          <a:lstStyle/>
          <a:p>
            <a:pPr marL="820419" lvl="1" indent="-410209" algn="just">
              <a:lnSpc>
                <a:spcPts val="6079"/>
              </a:lnSpc>
              <a:buFont typeface="Arial"/>
              <a:buChar char="•"/>
            </a:pPr>
            <a:r>
              <a:rPr lang="en-US" sz="3799" dirty="0" err="1">
                <a:solidFill>
                  <a:srgbClr val="FDF8EB"/>
                </a:solidFill>
                <a:latin typeface="Public Sans"/>
              </a:rPr>
              <a:t>Arfyani</a:t>
            </a:r>
            <a:r>
              <a:rPr lang="en-US" sz="3799" dirty="0">
                <a:solidFill>
                  <a:srgbClr val="FDF8EB"/>
                </a:solidFill>
                <a:latin typeface="Public Sans"/>
              </a:rPr>
              <a:t> </a:t>
            </a:r>
            <a:r>
              <a:rPr lang="en-US" sz="3799" dirty="0" err="1">
                <a:solidFill>
                  <a:srgbClr val="FDF8EB"/>
                </a:solidFill>
                <a:latin typeface="Public Sans"/>
              </a:rPr>
              <a:t>Deiastuti</a:t>
            </a:r>
            <a:r>
              <a:rPr lang="en-US" sz="3799" dirty="0">
                <a:solidFill>
                  <a:srgbClr val="FDF8EB"/>
                </a:solidFill>
                <a:latin typeface="Public Sans"/>
              </a:rPr>
              <a:t> (120450008)</a:t>
            </a:r>
          </a:p>
          <a:p>
            <a:pPr marL="820419" lvl="1" indent="-410209" algn="just">
              <a:lnSpc>
                <a:spcPts val="6079"/>
              </a:lnSpc>
              <a:buFont typeface="Arial"/>
              <a:buChar char="•"/>
            </a:pPr>
            <a:r>
              <a:rPr lang="en-US" sz="3799" dirty="0" err="1">
                <a:solidFill>
                  <a:srgbClr val="FDF8EB"/>
                </a:solidFill>
                <a:latin typeface="Public Sans"/>
              </a:rPr>
              <a:t>Queena</a:t>
            </a:r>
            <a:r>
              <a:rPr lang="en-US" sz="3799" dirty="0">
                <a:solidFill>
                  <a:srgbClr val="FDF8EB"/>
                </a:solidFill>
                <a:latin typeface="Public Sans"/>
              </a:rPr>
              <a:t> Aurora B (120450062)</a:t>
            </a:r>
          </a:p>
          <a:p>
            <a:pPr marL="820419" lvl="1" indent="-410209" algn="just">
              <a:lnSpc>
                <a:spcPts val="6079"/>
              </a:lnSpc>
              <a:buFont typeface="Arial"/>
              <a:buChar char="•"/>
            </a:pPr>
            <a:r>
              <a:rPr lang="en-US" sz="3799" dirty="0" err="1">
                <a:solidFill>
                  <a:srgbClr val="FDF8EB"/>
                </a:solidFill>
                <a:latin typeface="Public Sans"/>
              </a:rPr>
              <a:t>Ribka</a:t>
            </a:r>
            <a:r>
              <a:rPr lang="en-US" sz="3799" dirty="0">
                <a:solidFill>
                  <a:srgbClr val="FDF8EB"/>
                </a:solidFill>
                <a:latin typeface="Public Sans"/>
              </a:rPr>
              <a:t> Gabriela S. (120450108)</a:t>
            </a:r>
          </a:p>
          <a:p>
            <a:pPr marL="820419" lvl="1" indent="-410209" algn="just">
              <a:lnSpc>
                <a:spcPts val="6079"/>
              </a:lnSpc>
              <a:buFont typeface="Arial"/>
              <a:buChar char="•"/>
            </a:pPr>
            <a:r>
              <a:rPr lang="en-US" sz="3799" dirty="0" err="1">
                <a:solidFill>
                  <a:srgbClr val="FDF8EB"/>
                </a:solidFill>
                <a:latin typeface="Public Sans"/>
              </a:rPr>
              <a:t>Syifa</a:t>
            </a:r>
            <a:r>
              <a:rPr lang="en-US" sz="3799" dirty="0">
                <a:solidFill>
                  <a:srgbClr val="FDF8EB"/>
                </a:solidFill>
                <a:latin typeface="Public Sans"/>
              </a:rPr>
              <a:t> </a:t>
            </a:r>
            <a:r>
              <a:rPr lang="en-US" sz="3799" dirty="0" err="1">
                <a:solidFill>
                  <a:srgbClr val="FDF8EB"/>
                </a:solidFill>
                <a:latin typeface="Public Sans"/>
              </a:rPr>
              <a:t>Alwan</a:t>
            </a:r>
            <a:r>
              <a:rPr lang="en-US" sz="3799" dirty="0">
                <a:solidFill>
                  <a:srgbClr val="FDF8EB"/>
                </a:solidFill>
                <a:latin typeface="Public Sans"/>
              </a:rPr>
              <a:t> </a:t>
            </a:r>
            <a:r>
              <a:rPr lang="en-US" sz="3799" dirty="0" err="1">
                <a:solidFill>
                  <a:srgbClr val="FDF8EB"/>
                </a:solidFill>
                <a:latin typeface="Public Sans"/>
              </a:rPr>
              <a:t>Aulia</a:t>
            </a:r>
            <a:r>
              <a:rPr lang="en-US" sz="3799" dirty="0">
                <a:solidFill>
                  <a:srgbClr val="FDF8EB"/>
                </a:solidFill>
                <a:latin typeface="Public Sans"/>
              </a:rPr>
              <a:t> (120450036)</a:t>
            </a:r>
          </a:p>
          <a:p>
            <a:pPr marL="820419" lvl="1" indent="-410209" algn="just">
              <a:lnSpc>
                <a:spcPts val="6079"/>
              </a:lnSpc>
              <a:buFont typeface="Arial"/>
              <a:buChar char="•"/>
            </a:pPr>
            <a:r>
              <a:rPr lang="en-US" sz="3799" dirty="0">
                <a:solidFill>
                  <a:srgbClr val="FDF8EB"/>
                </a:solidFill>
                <a:latin typeface="Public Sans"/>
              </a:rPr>
              <a:t>Ahmad </a:t>
            </a:r>
            <a:r>
              <a:rPr lang="en-US" sz="3799" dirty="0" err="1">
                <a:solidFill>
                  <a:srgbClr val="FDF8EB"/>
                </a:solidFill>
                <a:latin typeface="Public Sans"/>
              </a:rPr>
              <a:t>Zidan</a:t>
            </a:r>
            <a:r>
              <a:rPr lang="en-US" sz="3799" dirty="0">
                <a:solidFill>
                  <a:srgbClr val="FDF8EB"/>
                </a:solidFill>
                <a:latin typeface="Public Sans"/>
              </a:rPr>
              <a:t> W. (120450044)</a:t>
            </a:r>
          </a:p>
          <a:p>
            <a:pPr marL="820419" lvl="1" indent="-410209" algn="just">
              <a:lnSpc>
                <a:spcPts val="6079"/>
              </a:lnSpc>
              <a:buFont typeface="Arial"/>
              <a:buChar char="•"/>
            </a:pPr>
            <a:r>
              <a:rPr lang="en-US" sz="3799" dirty="0">
                <a:solidFill>
                  <a:srgbClr val="FDF8EB"/>
                </a:solidFill>
                <a:latin typeface="Public Sans"/>
              </a:rPr>
              <a:t>Sophia Yolanda RI. (120450008)</a:t>
            </a:r>
          </a:p>
        </p:txBody>
      </p:sp>
      <p:sp>
        <p:nvSpPr>
          <p:cNvPr id="9" name="TextBox 9"/>
          <p:cNvSpPr txBox="1"/>
          <p:nvPr/>
        </p:nvSpPr>
        <p:spPr>
          <a:xfrm>
            <a:off x="1836682" y="1485900"/>
            <a:ext cx="7431143" cy="1152525"/>
          </a:xfrm>
          <a:prstGeom prst="rect">
            <a:avLst/>
          </a:prstGeom>
        </p:spPr>
        <p:txBody>
          <a:bodyPr lIns="0" tIns="0" rIns="0" bIns="0" rtlCol="0" anchor="t">
            <a:spAutoFit/>
          </a:bodyPr>
          <a:lstStyle/>
          <a:p>
            <a:pPr>
              <a:lnSpc>
                <a:spcPts val="9000"/>
              </a:lnSpc>
            </a:pPr>
            <a:r>
              <a:rPr lang="en-US" sz="7500" b="1" dirty="0" err="1">
                <a:solidFill>
                  <a:srgbClr val="323232"/>
                </a:solidFill>
                <a:latin typeface="Now Bold"/>
              </a:rPr>
              <a:t>Kelompok</a:t>
            </a:r>
            <a:r>
              <a:rPr lang="en-US" sz="7500" b="1" dirty="0">
                <a:solidFill>
                  <a:srgbClr val="323232"/>
                </a:solidFill>
                <a:latin typeface="Now Bold"/>
              </a:rPr>
              <a:t> 5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pic>
        <p:nvPicPr>
          <p:cNvPr id="7" name="Picture 4"/>
          <p:cNvPicPr>
            <a:picLocks noChangeAspect="1"/>
          </p:cNvPicPr>
          <p:nvPr/>
        </p:nvPicPr>
        <p:blipFill>
          <a:blip r:embed="rId2"/>
          <a:srcRect r="43330"/>
          <a:stretch>
            <a:fillRect/>
          </a:stretch>
        </p:blipFill>
        <p:spPr>
          <a:xfrm>
            <a:off x="533400" y="911510"/>
            <a:ext cx="10456890" cy="1564990"/>
          </a:xfrm>
          <a:prstGeom prst="rect">
            <a:avLst/>
          </a:prstGeom>
        </p:spPr>
      </p:pic>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1201400" y="5446915"/>
            <a:ext cx="9144000" cy="495438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4852"/>
          <a:stretch>
            <a:fillRect/>
          </a:stretch>
        </p:blipFill>
        <p:spPr>
          <a:xfrm>
            <a:off x="11217442" y="7177959"/>
            <a:ext cx="2374735" cy="3146136"/>
          </a:xfrm>
          <a:prstGeom prst="rect">
            <a:avLst/>
          </a:prstGeom>
        </p:spPr>
      </p:pic>
      <p:sp>
        <p:nvSpPr>
          <p:cNvPr id="5" name="TextBox 5"/>
          <p:cNvSpPr txBox="1"/>
          <p:nvPr/>
        </p:nvSpPr>
        <p:spPr>
          <a:xfrm>
            <a:off x="3810000" y="1104900"/>
            <a:ext cx="4457700" cy="1144801"/>
          </a:xfrm>
          <a:prstGeom prst="rect">
            <a:avLst/>
          </a:prstGeom>
        </p:spPr>
        <p:txBody>
          <a:bodyPr wrap="square" lIns="0" tIns="0" rIns="0" bIns="0" rtlCol="0" anchor="t">
            <a:spAutoFit/>
          </a:bodyPr>
          <a:lstStyle/>
          <a:p>
            <a:pPr>
              <a:lnSpc>
                <a:spcPts val="9900"/>
              </a:lnSpc>
            </a:pPr>
            <a:r>
              <a:rPr lang="id-ID" sz="6600" b="1" dirty="0" smtClean="0">
                <a:latin typeface="Now Bold"/>
              </a:rPr>
              <a:t>INSIGHT</a:t>
            </a:r>
            <a:endParaRPr lang="en-US" sz="6600" b="1" dirty="0">
              <a:latin typeface="Now Bold"/>
            </a:endParaRPr>
          </a:p>
        </p:txBody>
      </p:sp>
      <p:pic>
        <p:nvPicPr>
          <p:cNvPr id="8" name="Picture 7"/>
          <p:cNvPicPr>
            <a:picLocks noChangeAspect="1"/>
          </p:cNvPicPr>
          <p:nvPr/>
        </p:nvPicPr>
        <p:blipFill>
          <a:blip r:embed="rId7"/>
          <a:srcRect/>
          <a:stretch>
            <a:fillRect/>
          </a:stretch>
        </p:blipFill>
        <p:spPr>
          <a:xfrm>
            <a:off x="12856091" y="394216"/>
            <a:ext cx="4975038" cy="1625084"/>
          </a:xfrm>
          <a:prstGeom prst="rect">
            <a:avLst/>
          </a:prstGeom>
        </p:spPr>
      </p:pic>
      <p:sp>
        <p:nvSpPr>
          <p:cNvPr id="4" name="Rectangle 3"/>
          <p:cNvSpPr/>
          <p:nvPr/>
        </p:nvSpPr>
        <p:spPr>
          <a:xfrm>
            <a:off x="533400" y="3365361"/>
            <a:ext cx="12877800" cy="2677656"/>
          </a:xfrm>
          <a:prstGeom prst="rect">
            <a:avLst/>
          </a:prstGeom>
        </p:spPr>
        <p:txBody>
          <a:bodyPr wrap="square">
            <a:spAutoFit/>
          </a:bodyPr>
          <a:lstStyle/>
          <a:p>
            <a:pPr lvl="0"/>
            <a:r>
              <a:rPr lang="id-ID" sz="2800" b="1" dirty="0">
                <a:solidFill>
                  <a:schemeClr val="bg1"/>
                </a:solidFill>
              </a:rPr>
              <a:t>Dari hasil analysis yang dilakukan pada data yang ada dengan menggunakan berbagai syntax yang ada pada SQL, berikut insight yang didapatkan </a:t>
            </a:r>
            <a:r>
              <a:rPr lang="id-ID" sz="2800" b="1" dirty="0" smtClean="0">
                <a:solidFill>
                  <a:schemeClr val="bg1"/>
                </a:solidFill>
              </a:rPr>
              <a:t>:</a:t>
            </a:r>
          </a:p>
          <a:p>
            <a:pPr marL="457200" lvl="0" indent="-457200">
              <a:buFont typeface="Wingdings" panose="05000000000000000000" pitchFamily="2" charset="2"/>
              <a:buChar char="q"/>
            </a:pPr>
            <a:r>
              <a:rPr lang="id-ID" sz="2800" b="1" dirty="0" smtClean="0">
                <a:solidFill>
                  <a:schemeClr val="bg1"/>
                </a:solidFill>
              </a:rPr>
              <a:t>Jumlah </a:t>
            </a:r>
            <a:r>
              <a:rPr lang="id-ID" sz="2800" b="1" dirty="0">
                <a:solidFill>
                  <a:schemeClr val="bg1"/>
                </a:solidFill>
              </a:rPr>
              <a:t>invoice id yang membeli product dengan jumlah lebih dari atau sama dengan 10 ada 3. Jumlah invoice id yang menjual dengan harga product lebih dari sama dengan 90 ada 2. Jumlah invoice id yang menjual product dengan total lebih dari sama dengan 5000 ada 4. </a:t>
            </a:r>
            <a:endParaRPr lang="en-US" sz="2800" b="1" dirty="0">
              <a:solidFill>
                <a:schemeClr val="bg1"/>
              </a:solidFill>
            </a:endParaRPr>
          </a:p>
        </p:txBody>
      </p:sp>
      <p:sp>
        <p:nvSpPr>
          <p:cNvPr id="6" name="Rectangle 5"/>
          <p:cNvSpPr/>
          <p:nvPr/>
        </p:nvSpPr>
        <p:spPr>
          <a:xfrm>
            <a:off x="515910" y="5947470"/>
            <a:ext cx="10456890" cy="3108543"/>
          </a:xfrm>
          <a:prstGeom prst="rect">
            <a:avLst/>
          </a:prstGeom>
        </p:spPr>
        <p:txBody>
          <a:bodyPr wrap="square">
            <a:spAutoFit/>
          </a:bodyPr>
          <a:lstStyle/>
          <a:p>
            <a:pPr marL="457200" lvl="0" indent="-457200">
              <a:buFont typeface="Wingdings" panose="05000000000000000000" pitchFamily="2" charset="2"/>
              <a:buChar char="q"/>
            </a:pPr>
            <a:r>
              <a:rPr lang="id-ID" sz="2800" b="1" dirty="0">
                <a:solidFill>
                  <a:schemeClr val="bg1"/>
                </a:solidFill>
              </a:rPr>
              <a:t>Invoice id dengan no (373737910) adalah supermarkets dengan total harga product yang terjual paling banyak yaitu 6344. Invoice id dengan no (299461805 dan 871798483) adalah supermarkets dengan harga product yang paling mahal yaitu 94 per unit. Invoice id dengan no (252562699, 315225665 dan 829343910) adalah supermarkets dengan jumlah product yang paling banyak terjual yaitu 10 product</a:t>
            </a:r>
            <a:r>
              <a:rPr lang="id-ID" sz="2800" b="1" dirty="0" smtClean="0">
                <a:solidFill>
                  <a:schemeClr val="bg1"/>
                </a:solidFill>
              </a:rPr>
              <a:t>.</a:t>
            </a:r>
            <a:endParaRPr lang="en-US" sz="2800" b="1" dirty="0">
              <a:solidFill>
                <a:schemeClr val="bg1"/>
              </a:solidFill>
            </a:endParaRPr>
          </a:p>
        </p:txBody>
      </p:sp>
    </p:spTree>
    <p:extLst>
      <p:ext uri="{BB962C8B-B14F-4D97-AF65-F5344CB8AC3E}">
        <p14:creationId xmlns:p14="http://schemas.microsoft.com/office/powerpoint/2010/main" val="226194092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C8BC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08593">
            <a:off x="15722553" y="-224124"/>
            <a:ext cx="3461683" cy="5700376"/>
          </a:xfrm>
          <a:prstGeom prst="rect">
            <a:avLst/>
          </a:prstGeom>
        </p:spPr>
      </p:pic>
      <p:sp>
        <p:nvSpPr>
          <p:cNvPr id="6" name="TextBox 4"/>
          <p:cNvSpPr txBox="1"/>
          <p:nvPr/>
        </p:nvSpPr>
        <p:spPr>
          <a:xfrm>
            <a:off x="4832684" y="3996850"/>
            <a:ext cx="10820399" cy="1204176"/>
          </a:xfrm>
          <a:prstGeom prst="rect">
            <a:avLst/>
          </a:prstGeom>
        </p:spPr>
        <p:txBody>
          <a:bodyPr wrap="square" lIns="0" tIns="0" rIns="0" bIns="0" rtlCol="0" anchor="t">
            <a:spAutoFit/>
          </a:bodyPr>
          <a:lstStyle/>
          <a:p>
            <a:pPr>
              <a:lnSpc>
                <a:spcPts val="9000"/>
              </a:lnSpc>
            </a:pPr>
            <a:r>
              <a:rPr lang="id-ID" sz="8800" b="1" dirty="0" smtClean="0">
                <a:solidFill>
                  <a:schemeClr val="bg1"/>
                </a:solidFill>
                <a:latin typeface="Now Bold"/>
              </a:rPr>
              <a:t>TERIMA KASIH !!!</a:t>
            </a:r>
            <a:endParaRPr lang="en-US" sz="8800" b="1" dirty="0">
              <a:solidFill>
                <a:schemeClr val="bg1"/>
              </a:solidFill>
              <a:latin typeface="Now Bold"/>
            </a:endParaRPr>
          </a:p>
        </p:txBody>
      </p:sp>
      <p:pic>
        <p:nvPicPr>
          <p:cNvPr id="7"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b="4852"/>
          <a:stretch>
            <a:fillRect/>
          </a:stretch>
        </p:blipFill>
        <p:spPr>
          <a:xfrm>
            <a:off x="16032932" y="6037847"/>
            <a:ext cx="3220926" cy="4267200"/>
          </a:xfrm>
          <a:prstGeom prst="rect">
            <a:avLst/>
          </a:prstGeom>
        </p:spPr>
      </p:pic>
      <p:pic>
        <p:nvPicPr>
          <p:cNvPr id="8" name="Picture 6"/>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2084" y="6037847"/>
            <a:ext cx="4799510" cy="4267200"/>
          </a:xfrm>
          <a:prstGeom prst="rect">
            <a:avLst/>
          </a:prstGeom>
        </p:spPr>
      </p:pic>
      <p:pic>
        <p:nvPicPr>
          <p:cNvPr id="9" name="Picture 9"/>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20529527">
            <a:off x="-1043724" y="-608980"/>
            <a:ext cx="4413641" cy="4325369"/>
          </a:xfrm>
          <a:prstGeom prst="rect">
            <a:avLst/>
          </a:prstGeom>
        </p:spPr>
      </p:pic>
      <p:sp>
        <p:nvSpPr>
          <p:cNvPr id="10" name="Rectangle 9"/>
          <p:cNvSpPr/>
          <p:nvPr/>
        </p:nvSpPr>
        <p:spPr>
          <a:xfrm>
            <a:off x="4419600" y="5429626"/>
            <a:ext cx="10210800" cy="24727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985D6"/>
        </a:solidFill>
        <a:effectLst/>
      </p:bgPr>
    </p:bg>
    <p:spTree>
      <p:nvGrpSpPr>
        <p:cNvPr id="1" name=""/>
        <p:cNvGrpSpPr/>
        <p:nvPr/>
      </p:nvGrpSpPr>
      <p:grpSpPr>
        <a:xfrm>
          <a:off x="0" y="0"/>
          <a:ext cx="0" cy="0"/>
          <a:chOff x="0" y="0"/>
          <a:chExt cx="0" cy="0"/>
        </a:xfrm>
      </p:grpSpPr>
      <p:grpSp>
        <p:nvGrpSpPr>
          <p:cNvPr id="2" name="Group 2"/>
          <p:cNvGrpSpPr/>
          <p:nvPr/>
        </p:nvGrpSpPr>
        <p:grpSpPr>
          <a:xfrm>
            <a:off x="9437974" y="0"/>
            <a:ext cx="8874089" cy="10287000"/>
            <a:chOff x="0" y="-50800"/>
            <a:chExt cx="11832119" cy="13716000"/>
          </a:xfrm>
        </p:grpSpPr>
        <p:pic>
          <p:nvPicPr>
            <p:cNvPr id="3" name="Picture 3"/>
            <p:cNvPicPr>
              <a:picLocks noChangeAspect="1"/>
            </p:cNvPicPr>
            <p:nvPr/>
          </p:nvPicPr>
          <p:blipFill>
            <a:blip r:embed="rId2"/>
            <a:srcRect l="6867" r="6867"/>
            <a:stretch>
              <a:fillRect/>
            </a:stretch>
          </p:blipFill>
          <p:spPr>
            <a:xfrm>
              <a:off x="0" y="-50800"/>
              <a:ext cx="11832119" cy="13716000"/>
            </a:xfrm>
            <a:prstGeom prst="rect">
              <a:avLst/>
            </a:prstGeom>
          </p:spPr>
        </p:pic>
      </p:grpSp>
      <p:pic>
        <p:nvPicPr>
          <p:cNvPr id="4" name="Picture 4"/>
          <p:cNvPicPr>
            <a:picLocks noChangeAspect="1"/>
          </p:cNvPicPr>
          <p:nvPr/>
        </p:nvPicPr>
        <p:blipFill>
          <a:blip r:embed="rId3"/>
          <a:srcRect r="43330"/>
          <a:stretch>
            <a:fillRect/>
          </a:stretch>
        </p:blipFill>
        <p:spPr>
          <a:xfrm>
            <a:off x="829596" y="804574"/>
            <a:ext cx="7768446" cy="1793513"/>
          </a:xfrm>
          <a:prstGeom prst="rect">
            <a:avLst/>
          </a:prstGeom>
        </p:spPr>
      </p:pic>
      <p:sp>
        <p:nvSpPr>
          <p:cNvPr id="5" name="TextBox 5"/>
          <p:cNvSpPr txBox="1"/>
          <p:nvPr/>
        </p:nvSpPr>
        <p:spPr>
          <a:xfrm>
            <a:off x="497229" y="3309033"/>
            <a:ext cx="10764344" cy="5817527"/>
          </a:xfrm>
          <a:prstGeom prst="rect">
            <a:avLst/>
          </a:prstGeom>
        </p:spPr>
        <p:txBody>
          <a:bodyPr lIns="0" tIns="0" rIns="0" bIns="0" rtlCol="0" anchor="t">
            <a:spAutoFit/>
          </a:bodyPr>
          <a:lstStyle/>
          <a:p>
            <a:pPr marL="1021793" lvl="1" indent="-510897">
              <a:lnSpc>
                <a:spcPts val="6625"/>
              </a:lnSpc>
              <a:buFont typeface="Arial"/>
              <a:buChar char="•"/>
            </a:pPr>
            <a:r>
              <a:rPr lang="en-US" sz="4732" dirty="0">
                <a:solidFill>
                  <a:srgbClr val="FFFFFF"/>
                </a:solidFill>
                <a:latin typeface="Public Sans Bold"/>
              </a:rPr>
              <a:t>Data Description</a:t>
            </a:r>
          </a:p>
          <a:p>
            <a:pPr marL="1021793" lvl="1" indent="-510897">
              <a:lnSpc>
                <a:spcPts val="6625"/>
              </a:lnSpc>
              <a:buFont typeface="Arial"/>
              <a:buChar char="•"/>
            </a:pPr>
            <a:r>
              <a:rPr lang="en-US" sz="4732" dirty="0" err="1">
                <a:solidFill>
                  <a:srgbClr val="FFFFFF"/>
                </a:solidFill>
                <a:latin typeface="Public Sans Bold"/>
              </a:rPr>
              <a:t>Visualisasi</a:t>
            </a:r>
            <a:r>
              <a:rPr lang="en-US" sz="4732" dirty="0">
                <a:solidFill>
                  <a:srgbClr val="FFFFFF"/>
                </a:solidFill>
                <a:latin typeface="Public Sans Bold"/>
              </a:rPr>
              <a:t> Data</a:t>
            </a:r>
          </a:p>
          <a:p>
            <a:pPr marL="1021793" lvl="1" indent="-510897">
              <a:lnSpc>
                <a:spcPts val="6625"/>
              </a:lnSpc>
              <a:buFont typeface="Arial"/>
              <a:buChar char="•"/>
            </a:pPr>
            <a:r>
              <a:rPr lang="en-US" sz="4732" dirty="0" err="1">
                <a:solidFill>
                  <a:srgbClr val="FFFFFF"/>
                </a:solidFill>
                <a:latin typeface="Public Sans Bold"/>
              </a:rPr>
              <a:t>Normalisasi</a:t>
            </a:r>
            <a:r>
              <a:rPr lang="en-US" sz="4732" dirty="0">
                <a:solidFill>
                  <a:srgbClr val="FFFFFF"/>
                </a:solidFill>
                <a:latin typeface="Public Sans Bold"/>
              </a:rPr>
              <a:t> Data</a:t>
            </a:r>
          </a:p>
          <a:p>
            <a:pPr marL="1021793" lvl="1" indent="-510897">
              <a:lnSpc>
                <a:spcPts val="6625"/>
              </a:lnSpc>
              <a:buFont typeface="Arial"/>
              <a:buChar char="•"/>
            </a:pPr>
            <a:r>
              <a:rPr lang="en-US" sz="4732" dirty="0">
                <a:solidFill>
                  <a:srgbClr val="FFFFFF"/>
                </a:solidFill>
                <a:latin typeface="Public Sans Bold"/>
              </a:rPr>
              <a:t>Relational Schema</a:t>
            </a:r>
          </a:p>
          <a:p>
            <a:pPr marL="1021793" lvl="1" indent="-510897">
              <a:lnSpc>
                <a:spcPts val="6625"/>
              </a:lnSpc>
              <a:buFont typeface="Arial"/>
              <a:buChar char="•"/>
            </a:pPr>
            <a:r>
              <a:rPr lang="en-US" sz="4732" dirty="0">
                <a:solidFill>
                  <a:srgbClr val="FFFFFF"/>
                </a:solidFill>
                <a:latin typeface="Public Sans Bold"/>
              </a:rPr>
              <a:t>DDL DAN DML</a:t>
            </a:r>
          </a:p>
          <a:p>
            <a:pPr marL="1021793" lvl="1" indent="-510897">
              <a:lnSpc>
                <a:spcPts val="6625"/>
              </a:lnSpc>
              <a:buFont typeface="Arial"/>
              <a:buChar char="•"/>
            </a:pPr>
            <a:r>
              <a:rPr lang="en-US" sz="4732" dirty="0">
                <a:solidFill>
                  <a:srgbClr val="FFFFFF"/>
                </a:solidFill>
                <a:latin typeface="Public Sans Bold"/>
              </a:rPr>
              <a:t>Advance  Query</a:t>
            </a:r>
          </a:p>
          <a:p>
            <a:pPr marL="1021793" lvl="1" indent="-510897">
              <a:lnSpc>
                <a:spcPts val="6625"/>
              </a:lnSpc>
              <a:buFont typeface="Arial"/>
              <a:buChar char="•"/>
            </a:pPr>
            <a:r>
              <a:rPr lang="en-US" sz="4732" dirty="0">
                <a:solidFill>
                  <a:srgbClr val="FFFFFF"/>
                </a:solidFill>
                <a:latin typeface="Public Sans Bold"/>
              </a:rPr>
              <a:t>Insight</a:t>
            </a:r>
          </a:p>
        </p:txBody>
      </p:sp>
      <p:sp>
        <p:nvSpPr>
          <p:cNvPr id="6" name="TextBox 6"/>
          <p:cNvSpPr txBox="1"/>
          <p:nvPr/>
        </p:nvSpPr>
        <p:spPr>
          <a:xfrm>
            <a:off x="2634119" y="1120305"/>
            <a:ext cx="4977620" cy="1152525"/>
          </a:xfrm>
          <a:prstGeom prst="rect">
            <a:avLst/>
          </a:prstGeom>
        </p:spPr>
        <p:txBody>
          <a:bodyPr lIns="0" tIns="0" rIns="0" bIns="0" rtlCol="0" anchor="t">
            <a:spAutoFit/>
          </a:bodyPr>
          <a:lstStyle/>
          <a:p>
            <a:pPr marL="0" lvl="0" indent="0" algn="l">
              <a:lnSpc>
                <a:spcPts val="9000"/>
              </a:lnSpc>
              <a:spcBef>
                <a:spcPct val="0"/>
              </a:spcBef>
            </a:pPr>
            <a:r>
              <a:rPr lang="en-US" sz="7500" b="1" u="none" dirty="0">
                <a:solidFill>
                  <a:srgbClr val="000000"/>
                </a:solidFill>
                <a:latin typeface="Now Bold"/>
              </a:rPr>
              <a:t>Outline</a:t>
            </a:r>
          </a:p>
        </p:txBody>
      </p:sp>
      <p:pic>
        <p:nvPicPr>
          <p:cNvPr id="7" name="Picture 7"/>
          <p:cNvPicPr>
            <a:picLocks noChangeAspect="1"/>
          </p:cNvPicPr>
          <p:nvPr/>
        </p:nvPicPr>
        <p:blipFill>
          <a:blip r:embed="rId4"/>
          <a:srcRect/>
          <a:stretch>
            <a:fillRect/>
          </a:stretch>
        </p:blipFill>
        <p:spPr>
          <a:xfrm>
            <a:off x="13563600" y="179731"/>
            <a:ext cx="4537335" cy="14821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C8BC6"/>
        </a:solidFill>
        <a:effectLst/>
      </p:bgPr>
    </p:bg>
    <p:spTree>
      <p:nvGrpSpPr>
        <p:cNvPr id="1" name=""/>
        <p:cNvGrpSpPr/>
        <p:nvPr/>
      </p:nvGrpSpPr>
      <p:grpSpPr>
        <a:xfrm>
          <a:off x="0" y="0"/>
          <a:ext cx="0" cy="0"/>
          <a:chOff x="0" y="0"/>
          <a:chExt cx="0" cy="0"/>
        </a:xfrm>
      </p:grpSpPr>
      <p:sp>
        <p:nvSpPr>
          <p:cNvPr id="2" name="AutoShape 2"/>
          <p:cNvSpPr/>
          <p:nvPr/>
        </p:nvSpPr>
        <p:spPr>
          <a:xfrm>
            <a:off x="0" y="0"/>
            <a:ext cx="6781800" cy="10287000"/>
          </a:xfrm>
          <a:prstGeom prst="rect">
            <a:avLst/>
          </a:prstGeom>
          <a:solidFill>
            <a:srgbClr val="FFF9EC"/>
          </a:solidFill>
        </p:spPr>
      </p:sp>
      <p:sp>
        <p:nvSpPr>
          <p:cNvPr id="4" name="TextBox 4"/>
          <p:cNvSpPr txBox="1"/>
          <p:nvPr/>
        </p:nvSpPr>
        <p:spPr>
          <a:xfrm>
            <a:off x="3322446" y="4095474"/>
            <a:ext cx="6507949" cy="431800"/>
          </a:xfrm>
          <a:prstGeom prst="rect">
            <a:avLst/>
          </a:prstGeom>
        </p:spPr>
        <p:txBody>
          <a:bodyPr lIns="0" tIns="0" rIns="0" bIns="0" rtlCol="0" anchor="t">
            <a:spAutoFit/>
          </a:bodyPr>
          <a:lstStyle/>
          <a:p>
            <a:pPr>
              <a:lnSpc>
                <a:spcPts val="3499"/>
              </a:lnSpc>
            </a:pPr>
            <a:endParaRPr/>
          </a:p>
        </p:txBody>
      </p:sp>
      <p:sp>
        <p:nvSpPr>
          <p:cNvPr id="5" name="TextBox 5"/>
          <p:cNvSpPr txBox="1"/>
          <p:nvPr/>
        </p:nvSpPr>
        <p:spPr>
          <a:xfrm>
            <a:off x="11297653" y="2781300"/>
            <a:ext cx="6400800" cy="4308872"/>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800" b="1" dirty="0" smtClean="0">
                <a:solidFill>
                  <a:srgbClr val="FDF8EB"/>
                </a:solidFill>
                <a:ea typeface="Nirmala UI" panose="020B0502040204020203" pitchFamily="34" charset="0"/>
                <a:cs typeface="Nirmala UI" panose="020B0502040204020203" pitchFamily="34" charset="0"/>
              </a:rPr>
              <a:t>Data yang </a:t>
            </a:r>
            <a:r>
              <a:rPr lang="en-US" sz="2800" b="1" dirty="0" err="1" smtClean="0">
                <a:solidFill>
                  <a:srgbClr val="FDF8EB"/>
                </a:solidFill>
                <a:ea typeface="Nirmala UI" panose="020B0502040204020203" pitchFamily="34" charset="0"/>
                <a:cs typeface="Nirmala UI" panose="020B0502040204020203" pitchFamily="34" charset="0"/>
              </a:rPr>
              <a:t>dipakai</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diperoleh</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dari</a:t>
            </a:r>
            <a:r>
              <a:rPr lang="en-US" sz="2800" b="1" dirty="0" smtClean="0">
                <a:solidFill>
                  <a:srgbClr val="FDF8EB"/>
                </a:solidFill>
                <a:ea typeface="Nirmala UI" panose="020B0502040204020203" pitchFamily="34" charset="0"/>
                <a:cs typeface="Nirmala UI" panose="020B0502040204020203" pitchFamily="34" charset="0"/>
              </a:rPr>
              <a:t> https://www.kaggle.com </a:t>
            </a:r>
            <a:r>
              <a:rPr lang="en-US" sz="2800" b="1" dirty="0" err="1" smtClean="0">
                <a:solidFill>
                  <a:srgbClr val="FDF8EB"/>
                </a:solidFill>
                <a:ea typeface="Nirmala UI" panose="020B0502040204020203" pitchFamily="34" charset="0"/>
                <a:cs typeface="Nirmala UI" panose="020B0502040204020203" pitchFamily="34" charset="0"/>
              </a:rPr>
              <a:t>tahun</a:t>
            </a:r>
            <a:r>
              <a:rPr lang="en-US" sz="2800" b="1" dirty="0" smtClean="0">
                <a:solidFill>
                  <a:srgbClr val="FDF8EB"/>
                </a:solidFill>
                <a:ea typeface="Nirmala UI" panose="020B0502040204020203" pitchFamily="34" charset="0"/>
                <a:cs typeface="Nirmala UI" panose="020B0502040204020203" pitchFamily="34" charset="0"/>
              </a:rPr>
              <a:t> 2019. </a:t>
            </a:r>
            <a:endParaRPr lang="id-ID" sz="2800" b="1" dirty="0" smtClean="0">
              <a:solidFill>
                <a:srgbClr val="FDF8EB"/>
              </a:solidFill>
              <a:ea typeface="Nirmala UI" panose="020B0502040204020203" pitchFamily="34" charset="0"/>
              <a:cs typeface="Nirmala UI" panose="020B0502040204020203" pitchFamily="34" charset="0"/>
            </a:endParaRPr>
          </a:p>
          <a:p>
            <a:pPr marL="342900" indent="-342900">
              <a:buFont typeface="Arial" panose="020B0604020202020204" pitchFamily="34" charset="0"/>
              <a:buChar char="•"/>
            </a:pPr>
            <a:r>
              <a:rPr lang="en-US" sz="2800" b="1" dirty="0" smtClean="0">
                <a:solidFill>
                  <a:srgbClr val="FDF8EB"/>
                </a:solidFill>
                <a:ea typeface="Nirmala UI" panose="020B0502040204020203" pitchFamily="34" charset="0"/>
                <a:cs typeface="Nirmala UI" panose="020B0502040204020203" pitchFamily="34" charset="0"/>
              </a:rPr>
              <a:t>Data </a:t>
            </a:r>
            <a:r>
              <a:rPr lang="en-US" sz="2800" b="1" dirty="0" err="1" smtClean="0">
                <a:solidFill>
                  <a:srgbClr val="FDF8EB"/>
                </a:solidFill>
                <a:ea typeface="Nirmala UI" panose="020B0502040204020203" pitchFamily="34" charset="0"/>
                <a:cs typeface="Nirmala UI" panose="020B0502040204020203" pitchFamily="34" charset="0"/>
              </a:rPr>
              <a:t>tentang</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pertumbuhan</a:t>
            </a:r>
            <a:r>
              <a:rPr lang="en-US" sz="2800" b="1" dirty="0" smtClean="0">
                <a:solidFill>
                  <a:srgbClr val="FDF8EB"/>
                </a:solidFill>
                <a:ea typeface="Nirmala UI" panose="020B0502040204020203" pitchFamily="34" charset="0"/>
                <a:cs typeface="Nirmala UI" panose="020B0502040204020203" pitchFamily="34" charset="0"/>
              </a:rPr>
              <a:t> supermarket di </a:t>
            </a:r>
            <a:r>
              <a:rPr lang="en-US" sz="2800" b="1" dirty="0" err="1" smtClean="0">
                <a:solidFill>
                  <a:srgbClr val="FDF8EB"/>
                </a:solidFill>
                <a:ea typeface="Nirmala UI" panose="020B0502040204020203" pitchFamily="34" charset="0"/>
                <a:cs typeface="Nirmala UI" panose="020B0502040204020203" pitchFamily="34" charset="0"/>
              </a:rPr>
              <a:t>kota-kota</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terpadat</a:t>
            </a:r>
            <a:r>
              <a:rPr lang="en-US" sz="2800" b="1" dirty="0" smtClean="0">
                <a:solidFill>
                  <a:srgbClr val="FDF8EB"/>
                </a:solidFill>
                <a:ea typeface="Nirmala UI" panose="020B0502040204020203" pitchFamily="34" charset="0"/>
                <a:cs typeface="Nirmala UI" panose="020B0502040204020203" pitchFamily="34" charset="0"/>
              </a:rPr>
              <a:t> yang </a:t>
            </a:r>
            <a:r>
              <a:rPr lang="en-US" sz="2800" b="1" dirty="0" err="1" smtClean="0">
                <a:solidFill>
                  <a:srgbClr val="FDF8EB"/>
                </a:solidFill>
                <a:ea typeface="Nirmala UI" panose="020B0502040204020203" pitchFamily="34" charset="0"/>
                <a:cs typeface="Nirmala UI" panose="020B0502040204020203" pitchFamily="34" charset="0"/>
              </a:rPr>
              <a:t>semakin</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meningkat</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dan</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persaingan</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pasar</a:t>
            </a:r>
            <a:r>
              <a:rPr lang="en-US" sz="2800" b="1" dirty="0" smtClean="0">
                <a:solidFill>
                  <a:srgbClr val="FDF8EB"/>
                </a:solidFill>
                <a:ea typeface="Nirmala UI" panose="020B0502040204020203" pitchFamily="34" charset="0"/>
                <a:cs typeface="Nirmala UI" panose="020B0502040204020203" pitchFamily="34" charset="0"/>
              </a:rPr>
              <a:t> juga </a:t>
            </a:r>
            <a:r>
              <a:rPr lang="en-US" sz="2800" b="1" dirty="0" err="1" smtClean="0">
                <a:solidFill>
                  <a:srgbClr val="FDF8EB"/>
                </a:solidFill>
                <a:ea typeface="Nirmala UI" panose="020B0502040204020203" pitchFamily="34" charset="0"/>
                <a:cs typeface="Nirmala UI" panose="020B0502040204020203" pitchFamily="34" charset="0"/>
              </a:rPr>
              <a:t>tinggi</a:t>
            </a:r>
            <a:r>
              <a:rPr lang="en-US" sz="2800" b="1" dirty="0" smtClean="0">
                <a:solidFill>
                  <a:srgbClr val="FDF8EB"/>
                </a:solidFill>
                <a:ea typeface="Nirmala UI" panose="020B0502040204020203" pitchFamily="34" charset="0"/>
                <a:cs typeface="Nirmala UI" panose="020B0502040204020203" pitchFamily="34" charset="0"/>
              </a:rPr>
              <a:t>.</a:t>
            </a:r>
            <a:endParaRPr lang="id-ID" sz="2800" b="1" dirty="0" smtClean="0">
              <a:solidFill>
                <a:srgbClr val="FDF8EB"/>
              </a:solidFill>
              <a:ea typeface="Nirmala UI" panose="020B0502040204020203" pitchFamily="34" charset="0"/>
              <a:cs typeface="Nirmala UI" panose="020B0502040204020203" pitchFamily="34" charset="0"/>
            </a:endParaRPr>
          </a:p>
          <a:p>
            <a:pPr marL="342900" indent="-342900">
              <a:buFont typeface="Arial" panose="020B0604020202020204" pitchFamily="34" charset="0"/>
              <a:buChar char="•"/>
            </a:pPr>
            <a:r>
              <a:rPr lang="en-US" sz="2800" b="1" dirty="0" smtClean="0">
                <a:solidFill>
                  <a:srgbClr val="FDF8EB"/>
                </a:solidFill>
                <a:ea typeface="Nirmala UI" panose="020B0502040204020203" pitchFamily="34" charset="0"/>
                <a:cs typeface="Nirmala UI" panose="020B0502040204020203" pitchFamily="34" charset="0"/>
              </a:rPr>
              <a:t>Data </a:t>
            </a:r>
            <a:r>
              <a:rPr lang="en-US" sz="2800" b="1" dirty="0" err="1" smtClean="0">
                <a:solidFill>
                  <a:srgbClr val="FDF8EB"/>
                </a:solidFill>
                <a:ea typeface="Nirmala UI" panose="020B0502040204020203" pitchFamily="34" charset="0"/>
                <a:cs typeface="Nirmala UI" panose="020B0502040204020203" pitchFamily="34" charset="0"/>
              </a:rPr>
              <a:t>terdiri</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dari</a:t>
            </a:r>
            <a:r>
              <a:rPr lang="en-US" sz="2800" b="1" dirty="0" smtClean="0">
                <a:solidFill>
                  <a:srgbClr val="FDF8EB"/>
                </a:solidFill>
                <a:ea typeface="Nirmala UI" panose="020B0502040204020203" pitchFamily="34" charset="0"/>
                <a:cs typeface="Nirmala UI" panose="020B0502040204020203" pitchFamily="34" charset="0"/>
              </a:rPr>
              <a:t> 1000</a:t>
            </a:r>
            <a:r>
              <a:rPr lang="id-ID"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baris</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dan</a:t>
            </a:r>
            <a:r>
              <a:rPr lang="en-US" sz="2800" b="1" dirty="0" smtClean="0">
                <a:solidFill>
                  <a:srgbClr val="FDF8EB"/>
                </a:solidFill>
                <a:ea typeface="Nirmala UI" panose="020B0502040204020203" pitchFamily="34" charset="0"/>
                <a:cs typeface="Nirmala UI" panose="020B0502040204020203" pitchFamily="34" charset="0"/>
              </a:rPr>
              <a:t> 17 </a:t>
            </a:r>
            <a:r>
              <a:rPr lang="en-US" sz="2800" b="1" dirty="0" err="1" smtClean="0">
                <a:solidFill>
                  <a:srgbClr val="FDF8EB"/>
                </a:solidFill>
                <a:ea typeface="Nirmala UI" panose="020B0502040204020203" pitchFamily="34" charset="0"/>
                <a:cs typeface="Nirmala UI" panose="020B0502040204020203" pitchFamily="34" charset="0"/>
              </a:rPr>
              <a:t>kolom</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Namun</a:t>
            </a:r>
            <a:r>
              <a:rPr lang="en-US" sz="2800" b="1" dirty="0" smtClean="0">
                <a:solidFill>
                  <a:srgbClr val="FDF8EB"/>
                </a:solidFill>
                <a:ea typeface="Nirmala UI" panose="020B0502040204020203" pitchFamily="34" charset="0"/>
                <a:cs typeface="Nirmala UI" panose="020B0502040204020203" pitchFamily="34" charset="0"/>
              </a:rPr>
              <a:t> data yang </a:t>
            </a:r>
            <a:r>
              <a:rPr lang="en-US" sz="2800" b="1" dirty="0" err="1" smtClean="0">
                <a:solidFill>
                  <a:srgbClr val="FDF8EB"/>
                </a:solidFill>
                <a:ea typeface="Nirmala UI" panose="020B0502040204020203" pitchFamily="34" charset="0"/>
                <a:cs typeface="Nirmala UI" panose="020B0502040204020203" pitchFamily="34" charset="0"/>
              </a:rPr>
              <a:t>akan</a:t>
            </a:r>
            <a:r>
              <a:rPr lang="en-US" sz="2800" b="1" dirty="0" smtClean="0">
                <a:solidFill>
                  <a:srgbClr val="FDF8EB"/>
                </a:solidFill>
                <a:ea typeface="Nirmala UI" panose="020B0502040204020203" pitchFamily="34" charset="0"/>
                <a:cs typeface="Nirmala UI" panose="020B0502040204020203" pitchFamily="34" charset="0"/>
              </a:rPr>
              <a:t> di </a:t>
            </a:r>
            <a:r>
              <a:rPr lang="en-US" sz="2800" b="1" dirty="0" err="1" smtClean="0">
                <a:solidFill>
                  <a:srgbClr val="FDF8EB"/>
                </a:solidFill>
                <a:ea typeface="Nirmala UI" panose="020B0502040204020203" pitchFamily="34" charset="0"/>
                <a:cs typeface="Nirmala UI" panose="020B0502040204020203" pitchFamily="34" charset="0"/>
              </a:rPr>
              <a:t>akan</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digunakan</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hanyalah</a:t>
            </a:r>
            <a:r>
              <a:rPr lang="en-US" sz="2800" b="1" dirty="0" smtClean="0">
                <a:solidFill>
                  <a:srgbClr val="FDF8EB"/>
                </a:solidFill>
                <a:ea typeface="Nirmala UI" panose="020B0502040204020203" pitchFamily="34" charset="0"/>
                <a:cs typeface="Nirmala UI" panose="020B0502040204020203" pitchFamily="34" charset="0"/>
              </a:rPr>
              <a:t> 32 </a:t>
            </a:r>
            <a:r>
              <a:rPr lang="en-US" sz="2800" b="1" dirty="0" err="1" smtClean="0">
                <a:solidFill>
                  <a:srgbClr val="FDF8EB"/>
                </a:solidFill>
                <a:ea typeface="Nirmala UI" panose="020B0502040204020203" pitchFamily="34" charset="0"/>
                <a:cs typeface="Nirmala UI" panose="020B0502040204020203" pitchFamily="34" charset="0"/>
              </a:rPr>
              <a:t>baris</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dan</a:t>
            </a:r>
            <a:r>
              <a:rPr lang="en-US" sz="2800" b="1" dirty="0" smtClean="0">
                <a:solidFill>
                  <a:srgbClr val="FDF8EB"/>
                </a:solidFill>
                <a:ea typeface="Nirmala UI" panose="020B0502040204020203" pitchFamily="34" charset="0"/>
                <a:cs typeface="Nirmala UI" panose="020B0502040204020203" pitchFamily="34" charset="0"/>
              </a:rPr>
              <a:t> 9 </a:t>
            </a:r>
            <a:r>
              <a:rPr lang="en-US" sz="2800" b="1" dirty="0" err="1" smtClean="0">
                <a:solidFill>
                  <a:srgbClr val="FDF8EB"/>
                </a:solidFill>
                <a:ea typeface="Nirmala UI" panose="020B0502040204020203" pitchFamily="34" charset="0"/>
                <a:cs typeface="Nirmala UI" panose="020B0502040204020203" pitchFamily="34" charset="0"/>
              </a:rPr>
              <a:t>kolom</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berikut</a:t>
            </a:r>
            <a:r>
              <a:rPr lang="en-US" sz="2800" b="1" dirty="0" smtClean="0">
                <a:solidFill>
                  <a:srgbClr val="FDF8EB"/>
                </a:solidFill>
                <a:ea typeface="Nirmala UI" panose="020B0502040204020203" pitchFamily="34" charset="0"/>
                <a:cs typeface="Nirmala UI" panose="020B0502040204020203" pitchFamily="34" charset="0"/>
              </a:rPr>
              <a:t> </a:t>
            </a:r>
            <a:r>
              <a:rPr lang="en-US" sz="2800" b="1" dirty="0" err="1" smtClean="0">
                <a:solidFill>
                  <a:srgbClr val="FDF8EB"/>
                </a:solidFill>
                <a:ea typeface="Nirmala UI" panose="020B0502040204020203" pitchFamily="34" charset="0"/>
                <a:cs typeface="Nirmala UI" panose="020B0502040204020203" pitchFamily="34" charset="0"/>
              </a:rPr>
              <a:t>rinciannya</a:t>
            </a:r>
            <a:r>
              <a:rPr lang="en-US" sz="2800" b="1" dirty="0" smtClean="0">
                <a:solidFill>
                  <a:srgbClr val="FDF8EB"/>
                </a:solidFill>
                <a:ea typeface="Nirmala UI" panose="020B0502040204020203" pitchFamily="34" charset="0"/>
                <a:cs typeface="Nirmala UI" panose="020B0502040204020203" pitchFamily="34" charset="0"/>
              </a:rPr>
              <a:t>:</a:t>
            </a:r>
            <a:endParaRPr lang="en-US" sz="2800" b="1" dirty="0">
              <a:solidFill>
                <a:srgbClr val="FDF8EB"/>
              </a:solidFill>
              <a:ea typeface="Nirmala UI" panose="020B0502040204020203" pitchFamily="34" charset="0"/>
              <a:cs typeface="Nirmala UI" panose="020B0502040204020203" pitchFamily="34" charset="0"/>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262041" y="7581900"/>
            <a:ext cx="3492559" cy="301630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498327376"/>
              </p:ext>
            </p:extLst>
          </p:nvPr>
        </p:nvGraphicFramePr>
        <p:xfrm>
          <a:off x="381000" y="1866900"/>
          <a:ext cx="10363200" cy="7783894"/>
        </p:xfrm>
        <a:graphic>
          <a:graphicData uri="http://schemas.openxmlformats.org/drawingml/2006/table">
            <a:tbl>
              <a:tblPr firstRow="1" firstCol="1" bandRow="1">
                <a:tableStyleId>{5C22544A-7EE6-4342-B048-85BDC9FD1C3A}</a:tableStyleId>
              </a:tblPr>
              <a:tblGrid>
                <a:gridCol w="1447800"/>
                <a:gridCol w="838200"/>
                <a:gridCol w="914400"/>
                <a:gridCol w="1295400"/>
                <a:gridCol w="1295400"/>
                <a:gridCol w="1295400"/>
                <a:gridCol w="1066800"/>
                <a:gridCol w="1066800"/>
                <a:gridCol w="1143000"/>
              </a:tblGrid>
              <a:tr h="377254">
                <a:tc>
                  <a:txBody>
                    <a:bodyPr/>
                    <a:lstStyle/>
                    <a:p>
                      <a:pPr marL="0" marR="0" algn="ctr">
                        <a:spcBef>
                          <a:spcPts val="0"/>
                        </a:spcBef>
                        <a:spcAft>
                          <a:spcPts val="0"/>
                        </a:spcAft>
                      </a:pPr>
                      <a:r>
                        <a:rPr lang="en-US" sz="1800" dirty="0">
                          <a:effectLst/>
                        </a:rPr>
                        <a:t>Invoice ID</a:t>
                      </a:r>
                      <a:endParaRPr lang="en-US" sz="1800" dirty="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dirty="0">
                          <a:effectLst/>
                        </a:rPr>
                        <a:t>Branch</a:t>
                      </a:r>
                      <a:endParaRPr lang="en-US" sz="1800" dirty="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dirty="0">
                          <a:effectLst/>
                        </a:rPr>
                        <a:t>City</a:t>
                      </a:r>
                      <a:endParaRPr lang="en-US" sz="1800" dirty="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dirty="0">
                          <a:effectLst/>
                        </a:rPr>
                        <a:t>Product ID</a:t>
                      </a:r>
                      <a:endParaRPr lang="en-US" sz="1800" dirty="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dirty="0">
                          <a:effectLst/>
                        </a:rPr>
                        <a:t>Date</a:t>
                      </a:r>
                      <a:endParaRPr lang="en-US" sz="1800" dirty="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dirty="0">
                          <a:effectLst/>
                        </a:rPr>
                        <a:t>Product line</a:t>
                      </a:r>
                      <a:endParaRPr lang="en-US" sz="1800" dirty="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dirty="0">
                          <a:effectLst/>
                        </a:rPr>
                        <a:t>Unit price</a:t>
                      </a:r>
                      <a:endParaRPr lang="en-US" sz="1800" dirty="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Quantity</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dirty="0">
                          <a:effectLst/>
                        </a:rPr>
                        <a:t>Total</a:t>
                      </a:r>
                      <a:endParaRPr lang="en-US" sz="1800" dirty="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750-67-8428</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A</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Yangon</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P1</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01/05/2019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Health and beauty</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74.69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7</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5.489.715</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226-31-3081</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C</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Naypyitaw</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P2</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03/08/2019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Electronic accessories</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15.28</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5</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80.22</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631-41-3108</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A</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Yangon</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P3</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dirty="0">
                          <a:effectLst/>
                        </a:rPr>
                        <a:t>03/03/2019</a:t>
                      </a:r>
                      <a:endParaRPr lang="en-US" sz="1800" dirty="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Home and lifestyle</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46.33</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7</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3.405.255</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123-19-1176</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A</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Yangon</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P1</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1/27/2019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Health and beauty</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58.22</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8</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489.048</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373-73-7910</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A</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Yangon</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P4</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02/08/2019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Sports and travel</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86.31</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7</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6.343.785</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699-14-3026</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C</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Naypyitaw</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P2</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3/25/2019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Electronic accessories</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dirty="0">
                          <a:effectLst/>
                        </a:rPr>
                        <a:t>85.39</a:t>
                      </a:r>
                      <a:endParaRPr lang="en-US" sz="1800" dirty="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7</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6.276.165</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355-53-5943</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A</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Yangon</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P2</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2/25/2019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Electronic accessories</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68.84</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6</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433.692</a:t>
                      </a:r>
                      <a:endParaRPr lang="en-US" sz="1800">
                        <a:solidFill>
                          <a:srgbClr val="365F91"/>
                        </a:solidFill>
                        <a:effectLst/>
                        <a:latin typeface="Arial"/>
                        <a:ea typeface="Arial"/>
                      </a:endParaRPr>
                    </a:p>
                  </a:txBody>
                  <a:tcPr marL="49858" marR="49858" marT="0" marB="0"/>
                </a:tc>
              </a:tr>
              <a:tr h="246411">
                <a:tc>
                  <a:txBody>
                    <a:bodyPr/>
                    <a:lstStyle/>
                    <a:p>
                      <a:pPr marL="0" marR="0" algn="ctr">
                        <a:spcBef>
                          <a:spcPts val="0"/>
                        </a:spcBef>
                        <a:spcAft>
                          <a:spcPts val="0"/>
                        </a:spcAft>
                      </a:pPr>
                      <a:r>
                        <a:rPr lang="id-ID" sz="1800" dirty="0">
                          <a:effectLst/>
                        </a:rPr>
                        <a:t>...</a:t>
                      </a:r>
                      <a:endParaRPr lang="en-US" sz="1800" dirty="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id-ID" sz="1800">
                          <a:effectLst/>
                        </a:rPr>
                        <a:t>...</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id-ID" sz="1800">
                          <a:effectLst/>
                        </a:rPr>
                        <a:t>...</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id-ID" sz="1800">
                          <a:effectLst/>
                        </a:rPr>
                        <a:t>...</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id-ID" sz="1800">
                          <a:effectLst/>
                        </a:rPr>
                        <a:t>...</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id-ID" sz="1800">
                          <a:effectLst/>
                        </a:rPr>
                        <a:t>...</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id-ID" sz="1800">
                          <a:effectLst/>
                        </a:rPr>
                        <a:t>...</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id-ID" sz="1800">
                          <a:effectLst/>
                        </a:rPr>
                        <a:t>...</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id-ID" sz="1800">
                          <a:effectLst/>
                        </a:rPr>
                        <a:t>...</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dirty="0">
                          <a:effectLst/>
                        </a:rPr>
                        <a:t>549-59-1358</a:t>
                      </a:r>
                      <a:endParaRPr lang="en-US" sz="1800" dirty="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A</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Yangon</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P4</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03/02/2019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Sports and travel</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88.63</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3</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2.791.845</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227-03-5010</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A</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Yangon</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P3</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3/22/2019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Home and lifestyle</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52.59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8</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441.756</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649-29-6775</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B</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Mandalay</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P6</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02/08/2019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Fashion accessories</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33.52</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1</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35.196</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189-17-4241</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A</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Yangon</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P6</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03/10/2019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Fashion accessories</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87.67</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2</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184.107</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145-94-9061</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B</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Mandalay</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P5</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1/25/2019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Food and beverages</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88.36</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5</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463.89</a:t>
                      </a:r>
                      <a:endParaRPr lang="en-US" sz="1800">
                        <a:solidFill>
                          <a:srgbClr val="365F91"/>
                        </a:solidFill>
                        <a:effectLst/>
                        <a:latin typeface="Arial"/>
                        <a:ea typeface="Arial"/>
                      </a:endParaRPr>
                    </a:p>
                  </a:txBody>
                  <a:tcPr marL="49858" marR="49858" marT="0" marB="0"/>
                </a:tc>
              </a:tr>
              <a:tr h="492822">
                <a:tc>
                  <a:txBody>
                    <a:bodyPr/>
                    <a:lstStyle/>
                    <a:p>
                      <a:pPr marL="0" marR="0" algn="ctr">
                        <a:spcBef>
                          <a:spcPts val="0"/>
                        </a:spcBef>
                        <a:spcAft>
                          <a:spcPts val="0"/>
                        </a:spcAft>
                      </a:pPr>
                      <a:r>
                        <a:rPr lang="en-US" sz="1800">
                          <a:effectLst/>
                        </a:rPr>
                        <a:t>848-62-7243</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A</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Yangon</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P1</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3/15/2019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Health and beauty</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24.89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a:effectLst/>
                        </a:rPr>
                        <a:t>9</a:t>
                      </a:r>
                      <a:endParaRPr lang="en-US" sz="1800">
                        <a:solidFill>
                          <a:srgbClr val="365F91"/>
                        </a:solidFill>
                        <a:effectLst/>
                        <a:latin typeface="Arial"/>
                        <a:ea typeface="Arial"/>
                      </a:endParaRPr>
                    </a:p>
                  </a:txBody>
                  <a:tcPr marL="49858" marR="49858" marT="0" marB="0"/>
                </a:tc>
                <a:tc>
                  <a:txBody>
                    <a:bodyPr/>
                    <a:lstStyle/>
                    <a:p>
                      <a:pPr marL="0" marR="0" algn="ctr">
                        <a:spcBef>
                          <a:spcPts val="0"/>
                        </a:spcBef>
                        <a:spcAft>
                          <a:spcPts val="0"/>
                        </a:spcAft>
                      </a:pPr>
                      <a:r>
                        <a:rPr lang="en-US" sz="1800" dirty="0">
                          <a:effectLst/>
                        </a:rPr>
                        <a:t>2.352.105</a:t>
                      </a:r>
                      <a:endParaRPr lang="en-US" sz="1800" dirty="0">
                        <a:solidFill>
                          <a:srgbClr val="365F91"/>
                        </a:solidFill>
                        <a:effectLst/>
                        <a:latin typeface="Arial"/>
                        <a:ea typeface="Arial"/>
                      </a:endParaRPr>
                    </a:p>
                  </a:txBody>
                  <a:tcPr marL="49858" marR="49858" marT="0" marB="0"/>
                </a:tc>
              </a:tr>
            </a:tbl>
          </a:graphicData>
        </a:graphic>
      </p:graphicFrame>
      <p:pic>
        <p:nvPicPr>
          <p:cNvPr id="8" name="Picture 4"/>
          <p:cNvPicPr>
            <a:picLocks noChangeAspect="1"/>
          </p:cNvPicPr>
          <p:nvPr/>
        </p:nvPicPr>
        <p:blipFill>
          <a:blip r:embed="rId4"/>
          <a:srcRect r="43330"/>
          <a:stretch>
            <a:fillRect/>
          </a:stretch>
        </p:blipFill>
        <p:spPr>
          <a:xfrm>
            <a:off x="8458200" y="266700"/>
            <a:ext cx="9164704" cy="1371600"/>
          </a:xfrm>
          <a:prstGeom prst="rect">
            <a:avLst/>
          </a:prstGeom>
        </p:spPr>
      </p:pic>
      <p:sp>
        <p:nvSpPr>
          <p:cNvPr id="3" name="TextBox 3"/>
          <p:cNvSpPr txBox="1"/>
          <p:nvPr/>
        </p:nvSpPr>
        <p:spPr>
          <a:xfrm>
            <a:off x="9601200" y="409575"/>
            <a:ext cx="8076385" cy="1152525"/>
          </a:xfrm>
          <a:prstGeom prst="rect">
            <a:avLst/>
          </a:prstGeom>
        </p:spPr>
        <p:txBody>
          <a:bodyPr wrap="square" lIns="0" tIns="0" rIns="0" bIns="0" rtlCol="0" anchor="t">
            <a:spAutoFit/>
          </a:bodyPr>
          <a:lstStyle/>
          <a:p>
            <a:pPr>
              <a:lnSpc>
                <a:spcPts val="9000"/>
              </a:lnSpc>
            </a:pPr>
            <a:r>
              <a:rPr lang="en-US" sz="7500" b="1" dirty="0" err="1" smtClean="0">
                <a:solidFill>
                  <a:srgbClr val="323232"/>
                </a:solidFill>
                <a:latin typeface="Now Bold"/>
              </a:rPr>
              <a:t>Decription</a:t>
            </a:r>
            <a:r>
              <a:rPr lang="en-US" sz="7500" b="1" dirty="0" smtClean="0">
                <a:solidFill>
                  <a:srgbClr val="323232"/>
                </a:solidFill>
                <a:latin typeface="Now Bold"/>
              </a:rPr>
              <a:t> Data</a:t>
            </a:r>
            <a:endParaRPr lang="en-US" sz="7500" b="1" dirty="0">
              <a:solidFill>
                <a:srgbClr val="323232"/>
              </a:solidFill>
              <a:latin typeface="Now Bold"/>
            </a:endParaRPr>
          </a:p>
        </p:txBody>
      </p:sp>
      <p:pic>
        <p:nvPicPr>
          <p:cNvPr id="10" name="Picture 7"/>
          <p:cNvPicPr>
            <a:picLocks noChangeAspect="1"/>
          </p:cNvPicPr>
          <p:nvPr/>
        </p:nvPicPr>
        <p:blipFill>
          <a:blip r:embed="rId5"/>
          <a:srcRect/>
          <a:stretch>
            <a:fillRect/>
          </a:stretch>
        </p:blipFill>
        <p:spPr>
          <a:xfrm>
            <a:off x="228601" y="170311"/>
            <a:ext cx="4191000" cy="1368980"/>
          </a:xfrm>
          <a:prstGeom prst="rect">
            <a:avLst/>
          </a:prstGeom>
        </p:spPr>
      </p:pic>
      <p:sp>
        <p:nvSpPr>
          <p:cNvPr id="11" name="TextBox 12"/>
          <p:cNvSpPr txBox="1"/>
          <p:nvPr/>
        </p:nvSpPr>
        <p:spPr>
          <a:xfrm>
            <a:off x="2148081" y="9791700"/>
            <a:ext cx="8291319" cy="307777"/>
          </a:xfrm>
          <a:prstGeom prst="rect">
            <a:avLst/>
          </a:prstGeom>
        </p:spPr>
        <p:txBody>
          <a:bodyPr wrap="square" lIns="0" tIns="0" rIns="0" bIns="0" rtlCol="0" anchor="t">
            <a:spAutoFit/>
          </a:bodyPr>
          <a:lstStyle/>
          <a:p>
            <a:pPr>
              <a:lnSpc>
                <a:spcPts val="2400"/>
              </a:lnSpc>
            </a:pPr>
            <a:r>
              <a:rPr lang="en-US" dirty="0" err="1">
                <a:latin typeface="Now Bold Bold"/>
              </a:rPr>
              <a:t>Tabel</a:t>
            </a:r>
            <a:r>
              <a:rPr lang="en-US" dirty="0">
                <a:latin typeface="Now Bold Bold"/>
              </a:rPr>
              <a:t> 1. </a:t>
            </a:r>
            <a:r>
              <a:rPr lang="en-US" dirty="0">
                <a:latin typeface="Arimo"/>
              </a:rPr>
              <a:t>Data </a:t>
            </a:r>
            <a:r>
              <a:rPr lang="en-US" dirty="0" err="1">
                <a:latin typeface="Arimo"/>
              </a:rPr>
              <a:t>Penjualan</a:t>
            </a:r>
            <a:r>
              <a:rPr lang="en-US" dirty="0">
                <a:latin typeface="Arimo"/>
              </a:rPr>
              <a:t> di Supermarket </a:t>
            </a:r>
            <a:r>
              <a:rPr lang="en-US" dirty="0" err="1">
                <a:latin typeface="Arimo"/>
              </a:rPr>
              <a:t>dari</a:t>
            </a:r>
            <a:r>
              <a:rPr lang="en-US" dirty="0">
                <a:latin typeface="Arimo"/>
              </a:rPr>
              <a:t> </a:t>
            </a:r>
            <a:r>
              <a:rPr lang="en-US" dirty="0" err="1">
                <a:latin typeface="Arimo"/>
              </a:rPr>
              <a:t>Januari</a:t>
            </a:r>
            <a:r>
              <a:rPr lang="en-US" dirty="0">
                <a:latin typeface="Arimo"/>
              </a:rPr>
              <a:t> </a:t>
            </a:r>
            <a:r>
              <a:rPr lang="en-US" dirty="0" err="1">
                <a:latin typeface="Arimo"/>
              </a:rPr>
              <a:t>hingga</a:t>
            </a:r>
            <a:r>
              <a:rPr lang="en-US" dirty="0">
                <a:latin typeface="Arimo"/>
              </a:rPr>
              <a:t> </a:t>
            </a:r>
            <a:r>
              <a:rPr lang="en-US" dirty="0" err="1">
                <a:latin typeface="Arimo"/>
              </a:rPr>
              <a:t>Maret</a:t>
            </a:r>
            <a:r>
              <a:rPr lang="en-US" dirty="0">
                <a:latin typeface="Arimo"/>
              </a:rPr>
              <a:t> </a:t>
            </a:r>
            <a:r>
              <a:rPr lang="en-US" dirty="0" smtClean="0">
                <a:latin typeface="Arimo"/>
              </a:rPr>
              <a:t>2019</a:t>
            </a:r>
            <a:endParaRPr lang="en-US" dirty="0">
              <a:latin typeface="Arimo"/>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C8BC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flipH="1">
            <a:off x="2895600" y="4867582"/>
            <a:ext cx="6677977" cy="477171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b="4852"/>
          <a:stretch>
            <a:fillRect/>
          </a:stretch>
        </p:blipFill>
        <p:spPr>
          <a:xfrm>
            <a:off x="-1051126" y="5278185"/>
            <a:ext cx="3794326" cy="5026862"/>
          </a:xfrm>
          <a:prstGeom prst="rect">
            <a:avLst/>
          </a:prstGeom>
        </p:spPr>
      </p:pic>
      <p:pic>
        <p:nvPicPr>
          <p:cNvPr id="4" name="Picture 4"/>
          <p:cNvPicPr>
            <a:picLocks noChangeAspect="1"/>
          </p:cNvPicPr>
          <p:nvPr/>
        </p:nvPicPr>
        <p:blipFill>
          <a:blip r:embed="rId6"/>
          <a:srcRect r="43330"/>
          <a:stretch>
            <a:fillRect/>
          </a:stretch>
        </p:blipFill>
        <p:spPr>
          <a:xfrm>
            <a:off x="533400" y="2400300"/>
            <a:ext cx="9164704" cy="1371600"/>
          </a:xfrm>
          <a:prstGeom prst="rect">
            <a:avLst/>
          </a:prstGeom>
        </p:spPr>
      </p:pic>
      <p:sp>
        <p:nvSpPr>
          <p:cNvPr id="5" name="TextBox 3"/>
          <p:cNvSpPr txBox="1"/>
          <p:nvPr/>
        </p:nvSpPr>
        <p:spPr>
          <a:xfrm>
            <a:off x="1601015" y="2543175"/>
            <a:ext cx="8076385" cy="1152525"/>
          </a:xfrm>
          <a:prstGeom prst="rect">
            <a:avLst/>
          </a:prstGeom>
        </p:spPr>
        <p:txBody>
          <a:bodyPr wrap="square" lIns="0" tIns="0" rIns="0" bIns="0" rtlCol="0" anchor="t">
            <a:spAutoFit/>
          </a:bodyPr>
          <a:lstStyle/>
          <a:p>
            <a:pPr>
              <a:lnSpc>
                <a:spcPts val="9000"/>
              </a:lnSpc>
            </a:pPr>
            <a:r>
              <a:rPr lang="id-ID" sz="7500" b="1" dirty="0" smtClean="0">
                <a:solidFill>
                  <a:srgbClr val="323232"/>
                </a:solidFill>
                <a:latin typeface="Now Bold"/>
              </a:rPr>
              <a:t>Visualisasi</a:t>
            </a:r>
            <a:r>
              <a:rPr lang="en-US" sz="7500" b="1" dirty="0" smtClean="0">
                <a:solidFill>
                  <a:srgbClr val="323232"/>
                </a:solidFill>
                <a:latin typeface="Now Bold"/>
              </a:rPr>
              <a:t> </a:t>
            </a:r>
            <a:r>
              <a:rPr lang="en-US" sz="7500" b="1" dirty="0">
                <a:solidFill>
                  <a:srgbClr val="323232"/>
                </a:solidFill>
                <a:latin typeface="Now Bold"/>
              </a:rPr>
              <a:t>Data</a:t>
            </a:r>
          </a:p>
        </p:txBody>
      </p:sp>
      <p:pic>
        <p:nvPicPr>
          <p:cNvPr id="6" name="Picture 2"/>
          <p:cNvPicPr>
            <a:picLocks noChangeAspect="1"/>
          </p:cNvPicPr>
          <p:nvPr/>
        </p:nvPicPr>
        <p:blipFill>
          <a:blip r:embed="rId7"/>
          <a:srcRect l="38382" t="34404" r="27415" b="29243"/>
          <a:stretch>
            <a:fillRect/>
          </a:stretch>
        </p:blipFill>
        <p:spPr>
          <a:xfrm>
            <a:off x="10513876" y="342900"/>
            <a:ext cx="7392309" cy="4114800"/>
          </a:xfrm>
          <a:prstGeom prst="rect">
            <a:avLst/>
          </a:prstGeom>
        </p:spPr>
      </p:pic>
      <p:pic>
        <p:nvPicPr>
          <p:cNvPr id="7" name="Picture 3"/>
          <p:cNvPicPr>
            <a:picLocks noChangeAspect="1"/>
          </p:cNvPicPr>
          <p:nvPr/>
        </p:nvPicPr>
        <p:blipFill>
          <a:blip r:embed="rId8"/>
          <a:srcRect l="39350" t="38894" r="29351" b="26798"/>
          <a:stretch>
            <a:fillRect/>
          </a:stretch>
        </p:blipFill>
        <p:spPr>
          <a:xfrm>
            <a:off x="10513877" y="4762500"/>
            <a:ext cx="7393124" cy="4187209"/>
          </a:xfrm>
          <a:prstGeom prst="rect">
            <a:avLst/>
          </a:prstGeom>
        </p:spPr>
      </p:pic>
      <p:pic>
        <p:nvPicPr>
          <p:cNvPr id="8" name="Picture 7"/>
          <p:cNvPicPr>
            <a:picLocks noChangeAspect="1"/>
          </p:cNvPicPr>
          <p:nvPr/>
        </p:nvPicPr>
        <p:blipFill>
          <a:blip r:embed="rId9"/>
          <a:srcRect/>
          <a:stretch>
            <a:fillRect/>
          </a:stretch>
        </p:blipFill>
        <p:spPr>
          <a:xfrm>
            <a:off x="304800" y="269320"/>
            <a:ext cx="4191000" cy="1368980"/>
          </a:xfrm>
          <a:prstGeom prst="rect">
            <a:avLst/>
          </a:prstGeom>
        </p:spPr>
      </p:pic>
      <p:sp>
        <p:nvSpPr>
          <p:cNvPr id="9" name="Rectangle 8"/>
          <p:cNvSpPr/>
          <p:nvPr/>
        </p:nvSpPr>
        <p:spPr>
          <a:xfrm>
            <a:off x="10896600" y="9276792"/>
            <a:ext cx="7013587" cy="523220"/>
          </a:xfrm>
          <a:prstGeom prst="rect">
            <a:avLst/>
          </a:prstGeom>
        </p:spPr>
        <p:txBody>
          <a:bodyPr wrap="none">
            <a:spAutoFit/>
          </a:bodyPr>
          <a:lstStyle/>
          <a:p>
            <a:r>
              <a:rPr lang="id-ID" sz="2800" b="1" dirty="0">
                <a:solidFill>
                  <a:schemeClr val="bg1"/>
                </a:solidFill>
              </a:rPr>
              <a:t>Gambar 1. Visualisasi Dataset yang digunakan</a:t>
            </a:r>
            <a:endParaRPr lang="en-US" sz="28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18" name="AutoShape 2"/>
          <p:cNvSpPr/>
          <p:nvPr/>
        </p:nvSpPr>
        <p:spPr>
          <a:xfrm>
            <a:off x="10439400" y="3421440"/>
            <a:ext cx="7848600" cy="6865560"/>
          </a:xfrm>
          <a:prstGeom prst="rect">
            <a:avLst/>
          </a:prstGeom>
          <a:solidFill>
            <a:srgbClr val="405BBC"/>
          </a:solidFill>
        </p:spPr>
      </p:sp>
      <p:sp>
        <p:nvSpPr>
          <p:cNvPr id="14" name="AutoShape 2"/>
          <p:cNvSpPr/>
          <p:nvPr/>
        </p:nvSpPr>
        <p:spPr>
          <a:xfrm>
            <a:off x="0" y="1943100"/>
            <a:ext cx="8763000" cy="2133600"/>
          </a:xfrm>
          <a:prstGeom prst="rect">
            <a:avLst/>
          </a:prstGeom>
          <a:solidFill>
            <a:srgbClr val="405BBC"/>
          </a:solidFill>
        </p:spPr>
      </p:sp>
      <p:pic>
        <p:nvPicPr>
          <p:cNvPr id="10" name="Picture 4"/>
          <p:cNvPicPr>
            <a:picLocks noChangeAspect="1"/>
          </p:cNvPicPr>
          <p:nvPr/>
        </p:nvPicPr>
        <p:blipFill>
          <a:blip r:embed="rId2"/>
          <a:srcRect r="43330"/>
          <a:stretch>
            <a:fillRect/>
          </a:stretch>
        </p:blipFill>
        <p:spPr>
          <a:xfrm>
            <a:off x="533400" y="2324100"/>
            <a:ext cx="7620000" cy="1371600"/>
          </a:xfrm>
          <a:prstGeom prst="rect">
            <a:avLst/>
          </a:prstGeom>
        </p:spPr>
      </p:pic>
      <p:sp>
        <p:nvSpPr>
          <p:cNvPr id="11" name="TextBox 3"/>
          <p:cNvSpPr txBox="1"/>
          <p:nvPr/>
        </p:nvSpPr>
        <p:spPr>
          <a:xfrm>
            <a:off x="1219200" y="2466975"/>
            <a:ext cx="6400800" cy="1154162"/>
          </a:xfrm>
          <a:prstGeom prst="rect">
            <a:avLst/>
          </a:prstGeom>
        </p:spPr>
        <p:txBody>
          <a:bodyPr wrap="square" lIns="0" tIns="0" rIns="0" bIns="0" rtlCol="0" anchor="t">
            <a:spAutoFit/>
          </a:bodyPr>
          <a:lstStyle/>
          <a:p>
            <a:pPr>
              <a:lnSpc>
                <a:spcPts val="9000"/>
              </a:lnSpc>
            </a:pPr>
            <a:r>
              <a:rPr lang="id-ID" sz="6000" b="1" dirty="0" smtClean="0">
                <a:solidFill>
                  <a:srgbClr val="323232"/>
                </a:solidFill>
                <a:latin typeface="Now Bold"/>
              </a:rPr>
              <a:t>Normalisasi</a:t>
            </a:r>
            <a:r>
              <a:rPr lang="en-US" sz="6000" b="1" dirty="0" smtClean="0">
                <a:solidFill>
                  <a:srgbClr val="323232"/>
                </a:solidFill>
                <a:latin typeface="Now Bold"/>
              </a:rPr>
              <a:t> </a:t>
            </a:r>
            <a:r>
              <a:rPr lang="en-US" sz="6000" b="1" dirty="0">
                <a:solidFill>
                  <a:srgbClr val="323232"/>
                </a:solidFill>
                <a:latin typeface="Now Bold"/>
              </a:rPr>
              <a:t>Data</a:t>
            </a:r>
          </a:p>
        </p:txBody>
      </p:sp>
      <p:pic>
        <p:nvPicPr>
          <p:cNvPr id="12" name="Picture 11"/>
          <p:cNvPicPr>
            <a:picLocks noChangeAspect="1"/>
          </p:cNvPicPr>
          <p:nvPr/>
        </p:nvPicPr>
        <p:blipFill>
          <a:blip r:embed="rId3"/>
          <a:srcRect/>
          <a:stretch>
            <a:fillRect/>
          </a:stretch>
        </p:blipFill>
        <p:spPr>
          <a:xfrm>
            <a:off x="304800" y="269320"/>
            <a:ext cx="4191000" cy="1368980"/>
          </a:xfrm>
          <a:prstGeom prst="rect">
            <a:avLst/>
          </a:prstGeom>
        </p:spPr>
      </p:pic>
      <p:sp>
        <p:nvSpPr>
          <p:cNvPr id="13" name="Rectangle 12"/>
          <p:cNvSpPr/>
          <p:nvPr/>
        </p:nvSpPr>
        <p:spPr>
          <a:xfrm>
            <a:off x="533400" y="4488240"/>
            <a:ext cx="7620000" cy="1569660"/>
          </a:xfrm>
          <a:prstGeom prst="rect">
            <a:avLst/>
          </a:prstGeom>
        </p:spPr>
        <p:txBody>
          <a:bodyPr wrap="square">
            <a:spAutoFit/>
          </a:bodyPr>
          <a:lstStyle/>
          <a:p>
            <a:r>
              <a:rPr lang="en-US" sz="2400" dirty="0">
                <a:latin typeface="Public Sans Bold"/>
              </a:rPr>
              <a:t>Data </a:t>
            </a:r>
            <a:r>
              <a:rPr lang="en-US" sz="2400" dirty="0" err="1">
                <a:latin typeface="Public Sans Bold"/>
              </a:rPr>
              <a:t>pada</a:t>
            </a:r>
            <a:r>
              <a:rPr lang="en-US" sz="2400" dirty="0">
                <a:latin typeface="Public Sans Bold"/>
              </a:rPr>
              <a:t> </a:t>
            </a:r>
            <a:r>
              <a:rPr lang="en-US" sz="2400" dirty="0" err="1">
                <a:latin typeface="Public Sans Bold"/>
              </a:rPr>
              <a:t>tabel</a:t>
            </a:r>
            <a:r>
              <a:rPr lang="en-US" sz="2400" dirty="0">
                <a:latin typeface="Public Sans Bold"/>
              </a:rPr>
              <a:t> 1 </a:t>
            </a:r>
            <a:r>
              <a:rPr lang="en-US" sz="2400" dirty="0" err="1">
                <a:latin typeface="Public Sans Bold"/>
              </a:rPr>
              <a:t>adalah</a:t>
            </a:r>
            <a:r>
              <a:rPr lang="en-US" sz="2400" dirty="0">
                <a:latin typeface="Public Sans Bold"/>
              </a:rPr>
              <a:t> data yang </a:t>
            </a:r>
            <a:r>
              <a:rPr lang="en-US" sz="2400" dirty="0" err="1" smtClean="0">
                <a:latin typeface="Public Sans Bold"/>
              </a:rPr>
              <a:t>suda</a:t>
            </a:r>
            <a:r>
              <a:rPr lang="id-ID" sz="2400" dirty="0" smtClean="0">
                <a:latin typeface="Public Sans Bold"/>
              </a:rPr>
              <a:t>h</a:t>
            </a:r>
            <a:r>
              <a:rPr lang="en-US" sz="2400" dirty="0" smtClean="0">
                <a:latin typeface="Public Sans Bold"/>
              </a:rPr>
              <a:t> </a:t>
            </a:r>
            <a:r>
              <a:rPr lang="en-US" sz="2400" dirty="0" err="1">
                <a:latin typeface="Public Sans Bold"/>
              </a:rPr>
              <a:t>ternormalisasi</a:t>
            </a:r>
            <a:r>
              <a:rPr lang="en-US" sz="2400" dirty="0">
                <a:latin typeface="Public Sans Bold"/>
              </a:rPr>
              <a:t> </a:t>
            </a:r>
            <a:r>
              <a:rPr lang="id-ID" sz="2400" dirty="0" smtClean="0">
                <a:latin typeface="Public Sans Bold"/>
              </a:rPr>
              <a:t>1 </a:t>
            </a:r>
            <a:r>
              <a:rPr lang="en-US" sz="2400" dirty="0" smtClean="0">
                <a:latin typeface="Public Sans Bold"/>
              </a:rPr>
              <a:t>NF </a:t>
            </a:r>
            <a:r>
              <a:rPr lang="en-US" sz="2400" dirty="0" err="1">
                <a:latin typeface="Public Sans Bold"/>
              </a:rPr>
              <a:t>karena</a:t>
            </a:r>
            <a:r>
              <a:rPr lang="en-US" sz="2400" dirty="0">
                <a:latin typeface="Public Sans Bold"/>
              </a:rPr>
              <a:t> </a:t>
            </a:r>
            <a:r>
              <a:rPr lang="en-US" sz="2400" dirty="0" err="1">
                <a:latin typeface="Public Sans Bold"/>
              </a:rPr>
              <a:t>tidak</a:t>
            </a:r>
            <a:r>
              <a:rPr lang="en-US" sz="2400" dirty="0">
                <a:latin typeface="Public Sans Bold"/>
              </a:rPr>
              <a:t> </a:t>
            </a:r>
            <a:r>
              <a:rPr lang="en-US" sz="2400" dirty="0" err="1">
                <a:latin typeface="Public Sans Bold"/>
              </a:rPr>
              <a:t>ada</a:t>
            </a:r>
            <a:r>
              <a:rPr lang="en-US" sz="2400" dirty="0">
                <a:latin typeface="Public Sans Bold"/>
              </a:rPr>
              <a:t> </a:t>
            </a:r>
            <a:r>
              <a:rPr lang="en-US" sz="2400" dirty="0" err="1">
                <a:latin typeface="Public Sans Bold"/>
              </a:rPr>
              <a:t>atribut</a:t>
            </a:r>
            <a:r>
              <a:rPr lang="en-US" sz="2400" dirty="0">
                <a:latin typeface="Public Sans Bold"/>
              </a:rPr>
              <a:t> yang </a:t>
            </a:r>
            <a:r>
              <a:rPr lang="en-US" sz="2400" dirty="0" err="1">
                <a:latin typeface="Public Sans Bold"/>
              </a:rPr>
              <a:t>berulang</a:t>
            </a:r>
            <a:r>
              <a:rPr lang="en-US" sz="2400" dirty="0">
                <a:latin typeface="Public Sans Bold"/>
              </a:rPr>
              <a:t>, </a:t>
            </a:r>
            <a:r>
              <a:rPr lang="en-US" sz="2400" dirty="0" err="1">
                <a:latin typeface="Public Sans Bold"/>
              </a:rPr>
              <a:t>oleh</a:t>
            </a:r>
            <a:r>
              <a:rPr lang="en-US" sz="2400" dirty="0">
                <a:latin typeface="Public Sans Bold"/>
              </a:rPr>
              <a:t> </a:t>
            </a:r>
            <a:r>
              <a:rPr lang="en-US" sz="2400" dirty="0" err="1">
                <a:latin typeface="Public Sans Bold"/>
              </a:rPr>
              <a:t>sebab</a:t>
            </a:r>
            <a:r>
              <a:rPr lang="en-US" sz="2400" dirty="0">
                <a:latin typeface="Public Sans Bold"/>
              </a:rPr>
              <a:t> </a:t>
            </a:r>
            <a:r>
              <a:rPr lang="en-US" sz="2400" dirty="0" err="1">
                <a:latin typeface="Public Sans Bold"/>
              </a:rPr>
              <a:t>itu</a:t>
            </a:r>
            <a:r>
              <a:rPr lang="en-US" sz="2400" dirty="0">
                <a:latin typeface="Public Sans Bold"/>
              </a:rPr>
              <a:t> </a:t>
            </a:r>
            <a:r>
              <a:rPr lang="en-US" sz="2400" dirty="0" err="1">
                <a:latin typeface="Public Sans Bold"/>
              </a:rPr>
              <a:t>langkah</a:t>
            </a:r>
            <a:r>
              <a:rPr lang="en-US" sz="2400" dirty="0">
                <a:latin typeface="Public Sans Bold"/>
              </a:rPr>
              <a:t> </a:t>
            </a:r>
            <a:r>
              <a:rPr lang="en-US" sz="2400" dirty="0" err="1">
                <a:latin typeface="Public Sans Bold"/>
              </a:rPr>
              <a:t>selanjutnya</a:t>
            </a:r>
            <a:r>
              <a:rPr lang="en-US" sz="2400" dirty="0">
                <a:latin typeface="Public Sans Bold"/>
              </a:rPr>
              <a:t> </a:t>
            </a:r>
            <a:r>
              <a:rPr lang="en-US" sz="2400" dirty="0" err="1">
                <a:latin typeface="Public Sans Bold"/>
              </a:rPr>
              <a:t>lakukan</a:t>
            </a:r>
            <a:r>
              <a:rPr lang="en-US" sz="2400" dirty="0">
                <a:latin typeface="Public Sans Bold"/>
              </a:rPr>
              <a:t> </a:t>
            </a:r>
            <a:r>
              <a:rPr lang="en-US" sz="2400" dirty="0" err="1">
                <a:latin typeface="Public Sans Bold"/>
              </a:rPr>
              <a:t>normalisasi</a:t>
            </a:r>
            <a:r>
              <a:rPr lang="en-US" sz="2400" dirty="0">
                <a:latin typeface="Public Sans Bold"/>
              </a:rPr>
              <a:t> </a:t>
            </a:r>
            <a:r>
              <a:rPr lang="en-US" sz="2400" dirty="0" smtClean="0">
                <a:latin typeface="Public Sans Bold"/>
              </a:rPr>
              <a:t>2NF</a:t>
            </a:r>
            <a:r>
              <a:rPr lang="id-ID" sz="2400" dirty="0" smtClean="0">
                <a:latin typeface="Public Sans Bold"/>
              </a:rPr>
              <a:t>.</a:t>
            </a:r>
            <a:endParaRPr lang="en-US" sz="2400" dirty="0"/>
          </a:p>
        </p:txBody>
      </p:sp>
      <p:graphicFrame>
        <p:nvGraphicFramePr>
          <p:cNvPr id="15" name="Table 14"/>
          <p:cNvGraphicFramePr>
            <a:graphicFrameLocks noGrp="1"/>
          </p:cNvGraphicFramePr>
          <p:nvPr>
            <p:extLst>
              <p:ext uri="{D42A27DB-BD31-4B8C-83A1-F6EECF244321}">
                <p14:modId xmlns:p14="http://schemas.microsoft.com/office/powerpoint/2010/main" val="616370185"/>
              </p:ext>
            </p:extLst>
          </p:nvPr>
        </p:nvGraphicFramePr>
        <p:xfrm>
          <a:off x="9372601" y="1562100"/>
          <a:ext cx="8458198" cy="8331837"/>
        </p:xfrm>
        <a:graphic>
          <a:graphicData uri="http://schemas.openxmlformats.org/drawingml/2006/table">
            <a:tbl>
              <a:tblPr firstRow="1" firstCol="1" bandRow="1">
                <a:tableStyleId>{5C22544A-7EE6-4342-B048-85BDC9FD1C3A}</a:tableStyleId>
              </a:tblPr>
              <a:tblGrid>
                <a:gridCol w="1234524"/>
                <a:gridCol w="1095639"/>
                <a:gridCol w="1095639"/>
                <a:gridCol w="1095639"/>
                <a:gridCol w="1095639"/>
                <a:gridCol w="1000478"/>
                <a:gridCol w="890744"/>
                <a:gridCol w="949896"/>
              </a:tblGrid>
              <a:tr h="297236">
                <a:tc>
                  <a:txBody>
                    <a:bodyPr/>
                    <a:lstStyle/>
                    <a:p>
                      <a:pPr marL="0" marR="0" algn="ctr">
                        <a:spcBef>
                          <a:spcPts val="0"/>
                        </a:spcBef>
                        <a:spcAft>
                          <a:spcPts val="0"/>
                        </a:spcAft>
                      </a:pPr>
                      <a:r>
                        <a:rPr lang="en-US" sz="1400" dirty="0">
                          <a:effectLst/>
                        </a:rPr>
                        <a:t>Invoice ID</a:t>
                      </a:r>
                      <a:endParaRPr lang="en-US" sz="1400" dirty="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Branch</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City</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Product ID</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Date</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Unit price</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Quantity</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Total</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750-67-8428</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dirty="0">
                          <a:effectLst/>
                        </a:rPr>
                        <a:t>P1</a:t>
                      </a:r>
                      <a:endParaRPr lang="en-US" sz="1400" dirty="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01/05/2019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74.69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5.489.715</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226-31-3081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C</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Naypyitaw</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03/08/2019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15.28</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80.22</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631-41-3108</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03/03/2019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46.33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3.405.255</a:t>
                      </a:r>
                      <a:endParaRPr lang="en-US" sz="1400">
                        <a:solidFill>
                          <a:srgbClr val="365F91"/>
                        </a:solidFill>
                        <a:effectLst/>
                        <a:latin typeface="Arial"/>
                        <a:ea typeface="Arial"/>
                      </a:endParaRPr>
                    </a:p>
                  </a:txBody>
                  <a:tcPr marL="35857" marR="35857" marT="0" marB="0"/>
                </a:tc>
              </a:tr>
              <a:tr h="201609">
                <a:tc>
                  <a:txBody>
                    <a:bodyPr/>
                    <a:lstStyle/>
                    <a:p>
                      <a:pPr marL="0" marR="0" algn="ctr">
                        <a:spcBef>
                          <a:spcPts val="0"/>
                        </a:spcBef>
                        <a:spcAft>
                          <a:spcPts val="0"/>
                        </a:spcAft>
                      </a:pPr>
                      <a:r>
                        <a:rPr lang="en-US" sz="1400">
                          <a:effectLst/>
                        </a:rPr>
                        <a:t>123-19-1176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1/27/2019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58.22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8</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489.048</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373-73-7910</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P4</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02/08/2019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86.31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6.343.785</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699-14-3026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C</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Naypyitaw</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3/25/2019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85.39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6.276.165</a:t>
                      </a:r>
                      <a:endParaRPr lang="en-US" sz="1400">
                        <a:solidFill>
                          <a:srgbClr val="365F91"/>
                        </a:solidFill>
                        <a:effectLst/>
                        <a:latin typeface="Arial"/>
                        <a:ea typeface="Arial"/>
                      </a:endParaRPr>
                    </a:p>
                  </a:txBody>
                  <a:tcPr marL="35857" marR="35857" marT="0" marB="0"/>
                </a:tc>
              </a:tr>
              <a:tr h="201609">
                <a:tc>
                  <a:txBody>
                    <a:bodyPr/>
                    <a:lstStyle/>
                    <a:p>
                      <a:pPr marL="0" marR="0" algn="ctr">
                        <a:spcBef>
                          <a:spcPts val="0"/>
                        </a:spcBef>
                        <a:spcAft>
                          <a:spcPts val="0"/>
                        </a:spcAft>
                      </a:pPr>
                      <a:r>
                        <a:rPr lang="en-US" sz="1400">
                          <a:effectLst/>
                        </a:rPr>
                        <a:t>355-53-5943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2/25/2019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68.84</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433.692</a:t>
                      </a:r>
                      <a:endParaRPr lang="en-US" sz="1400">
                        <a:solidFill>
                          <a:srgbClr val="365F91"/>
                        </a:solidFill>
                        <a:effectLst/>
                        <a:latin typeface="Arial"/>
                        <a:ea typeface="Arial"/>
                      </a:endParaRPr>
                    </a:p>
                  </a:txBody>
                  <a:tcPr marL="35857" marR="35857" marT="0" marB="0"/>
                </a:tc>
              </a:tr>
              <a:tr h="201609">
                <a:tc>
                  <a:txBody>
                    <a:bodyPr/>
                    <a:lstStyle/>
                    <a:p>
                      <a:pPr marL="0" marR="0" algn="ctr">
                        <a:spcBef>
                          <a:spcPts val="0"/>
                        </a:spcBef>
                        <a:spcAft>
                          <a:spcPts val="0"/>
                        </a:spcAft>
                      </a:pPr>
                      <a:r>
                        <a:rPr lang="en-US" sz="1400">
                          <a:effectLst/>
                        </a:rPr>
                        <a:t>315-22-5665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C</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Naypyitaw</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2/24/2019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73.56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10</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772.38</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665-32-9167</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01/10/2019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36.26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76.146</a:t>
                      </a:r>
                      <a:endParaRPr lang="en-US" sz="1400">
                        <a:solidFill>
                          <a:srgbClr val="365F91"/>
                        </a:solidFill>
                        <a:effectLst/>
                        <a:latin typeface="Arial"/>
                        <a:ea typeface="Arial"/>
                      </a:endParaRPr>
                    </a:p>
                  </a:txBody>
                  <a:tcPr marL="35857" marR="35857" marT="0" marB="0"/>
                </a:tc>
              </a:tr>
              <a:tr h="201609">
                <a:tc>
                  <a:txBody>
                    <a:bodyPr/>
                    <a:lstStyle/>
                    <a:p>
                      <a:pPr marL="0" marR="0" algn="ctr">
                        <a:spcBef>
                          <a:spcPts val="0"/>
                        </a:spcBef>
                        <a:spcAft>
                          <a:spcPts val="0"/>
                        </a:spcAft>
                      </a:pPr>
                      <a:r>
                        <a:rPr lang="en-US" sz="1400">
                          <a:effectLst/>
                        </a:rPr>
                        <a:t>692-92-5582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B</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Mandalay</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2/20/2019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54.84</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172.746</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351-62-0822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B</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Mandalay</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02/06/2019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14.48</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60.816</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529-56-3974</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B</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Mandalay</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03/09/2019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25.51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107.142</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365-64-0515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02/12/2019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46.95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2.464.875</a:t>
                      </a:r>
                      <a:endParaRPr lang="en-US" sz="1400">
                        <a:solidFill>
                          <a:srgbClr val="365F91"/>
                        </a:solidFill>
                        <a:effectLst/>
                        <a:latin typeface="Arial"/>
                        <a:ea typeface="Arial"/>
                      </a:endParaRPr>
                    </a:p>
                  </a:txBody>
                  <a:tcPr marL="35857" marR="35857" marT="0" marB="0"/>
                </a:tc>
              </a:tr>
              <a:tr h="337393">
                <a:tc>
                  <a:txBody>
                    <a:bodyPr/>
                    <a:lstStyle/>
                    <a:p>
                      <a:pPr marL="0" marR="0" algn="ctr">
                        <a:spcBef>
                          <a:spcPts val="0"/>
                        </a:spcBef>
                        <a:spcAft>
                          <a:spcPts val="0"/>
                        </a:spcAft>
                      </a:pPr>
                      <a:r>
                        <a:rPr lang="en-US" sz="1400">
                          <a:effectLst/>
                        </a:rPr>
                        <a:t>252-56-2699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02/07/2019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43.19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10</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453.495</a:t>
                      </a:r>
                      <a:endParaRPr lang="en-US" sz="1400">
                        <a:solidFill>
                          <a:srgbClr val="365F91"/>
                        </a:solidFill>
                        <a:effectLst/>
                        <a:latin typeface="Arial"/>
                        <a:ea typeface="Arial"/>
                      </a:endParaRPr>
                    </a:p>
                  </a:txBody>
                  <a:tcPr marL="35857" marR="35857" marT="0" marB="0"/>
                </a:tc>
              </a:tr>
              <a:tr h="201609">
                <a:tc>
                  <a:txBody>
                    <a:bodyPr/>
                    <a:lstStyle/>
                    <a:p>
                      <a:pPr marL="0" marR="0" algn="ctr">
                        <a:spcBef>
                          <a:spcPts val="0"/>
                        </a:spcBef>
                        <a:spcAft>
                          <a:spcPts val="0"/>
                        </a:spcAft>
                      </a:pPr>
                      <a:r>
                        <a:rPr lang="en-US" sz="1400">
                          <a:effectLst/>
                        </a:rPr>
                        <a:t>829-34-3910</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3/29/2019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71.38</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10</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749.49</a:t>
                      </a:r>
                      <a:endParaRPr lang="en-US" sz="1400">
                        <a:solidFill>
                          <a:srgbClr val="365F91"/>
                        </a:solidFill>
                        <a:effectLst/>
                        <a:latin typeface="Arial"/>
                        <a:ea typeface="Arial"/>
                      </a:endParaRPr>
                    </a:p>
                  </a:txBody>
                  <a:tcPr marL="35857" marR="35857" marT="0" marB="0"/>
                </a:tc>
              </a:tr>
              <a:tr h="201609">
                <a:tc>
                  <a:txBody>
                    <a:bodyPr/>
                    <a:lstStyle/>
                    <a:p>
                      <a:pPr marL="0" marR="0" algn="ctr">
                        <a:spcBef>
                          <a:spcPts val="0"/>
                        </a:spcBef>
                        <a:spcAft>
                          <a:spcPts val="0"/>
                        </a:spcAft>
                      </a:pPr>
                      <a:r>
                        <a:rPr lang="en-US" sz="1400">
                          <a:effectLst/>
                        </a:rPr>
                        <a:t>299-46-1805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B</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Mandalay</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P4</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1/15/2019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93.72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590.436</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656-95-9349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03/11/2019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68.93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5.066.355</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765-26-6951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P4</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01/01/2019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72.61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457.443</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329-62-1586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1/21/2019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54.67</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1.722.105</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319-50-3348</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B</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Mandalay</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03/11/2019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40.3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84.63</a:t>
                      </a:r>
                      <a:endParaRPr lang="en-US" sz="1400">
                        <a:solidFill>
                          <a:srgbClr val="365F91"/>
                        </a:solidFill>
                        <a:effectLst/>
                        <a:latin typeface="Arial"/>
                        <a:ea typeface="Arial"/>
                      </a:endParaRPr>
                    </a:p>
                  </a:txBody>
                  <a:tcPr marL="35857" marR="35857" marT="0" marB="0"/>
                </a:tc>
              </a:tr>
              <a:tr h="201609">
                <a:tc>
                  <a:txBody>
                    <a:bodyPr/>
                    <a:lstStyle/>
                    <a:p>
                      <a:pPr marL="0" marR="0" algn="ctr">
                        <a:spcBef>
                          <a:spcPts val="0"/>
                        </a:spcBef>
                        <a:spcAft>
                          <a:spcPts val="0"/>
                        </a:spcAft>
                      </a:pPr>
                      <a:r>
                        <a:rPr lang="en-US" sz="1400">
                          <a:effectLst/>
                        </a:rPr>
                        <a:t>300-71-4605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C</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Naypyitaw</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2/25/2019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86.04</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451.71</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371-85-5789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B</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Mandalay</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03/05/2019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87.98</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277.137</a:t>
                      </a:r>
                      <a:endParaRPr lang="en-US" sz="1400">
                        <a:solidFill>
                          <a:srgbClr val="365F91"/>
                        </a:solidFill>
                        <a:effectLst/>
                        <a:latin typeface="Arial"/>
                        <a:ea typeface="Arial"/>
                      </a:endParaRPr>
                    </a:p>
                  </a:txBody>
                  <a:tcPr marL="35857" marR="35857" marT="0" marB="0"/>
                </a:tc>
              </a:tr>
              <a:tr h="201609">
                <a:tc>
                  <a:txBody>
                    <a:bodyPr/>
                    <a:lstStyle/>
                    <a:p>
                      <a:pPr marL="0" marR="0" algn="ctr">
                        <a:spcBef>
                          <a:spcPts val="0"/>
                        </a:spcBef>
                        <a:spcAft>
                          <a:spcPts val="0"/>
                        </a:spcAft>
                      </a:pPr>
                      <a:r>
                        <a:rPr lang="en-US" sz="1400">
                          <a:effectLst/>
                        </a:rPr>
                        <a:t>273-16-6619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B</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Mandalay</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3/15/2019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33.2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69.72</a:t>
                      </a:r>
                      <a:endParaRPr lang="en-US" sz="1400">
                        <a:solidFill>
                          <a:srgbClr val="365F91"/>
                        </a:solidFill>
                        <a:effectLst/>
                        <a:latin typeface="Arial"/>
                        <a:ea typeface="Arial"/>
                      </a:endParaRPr>
                    </a:p>
                  </a:txBody>
                  <a:tcPr marL="35857" marR="35857" marT="0" marB="0"/>
                </a:tc>
              </a:tr>
              <a:tr h="201609">
                <a:tc>
                  <a:txBody>
                    <a:bodyPr/>
                    <a:lstStyle/>
                    <a:p>
                      <a:pPr marL="0" marR="0" algn="ctr">
                        <a:spcBef>
                          <a:spcPts val="0"/>
                        </a:spcBef>
                        <a:spcAft>
                          <a:spcPts val="0"/>
                        </a:spcAft>
                      </a:pPr>
                      <a:r>
                        <a:rPr lang="en-US" sz="1400">
                          <a:effectLst/>
                        </a:rPr>
                        <a:t>636-48-8204</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2/17/2019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34.56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181.44</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549-59-1358</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P4</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03/02/2019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88.63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2.791.845</a:t>
                      </a:r>
                      <a:endParaRPr lang="en-US" sz="1400">
                        <a:solidFill>
                          <a:srgbClr val="365F91"/>
                        </a:solidFill>
                        <a:effectLst/>
                        <a:latin typeface="Arial"/>
                        <a:ea typeface="Arial"/>
                      </a:endParaRPr>
                    </a:p>
                  </a:txBody>
                  <a:tcPr marL="35857" marR="35857" marT="0" marB="0"/>
                </a:tc>
              </a:tr>
              <a:tr h="201609">
                <a:tc>
                  <a:txBody>
                    <a:bodyPr/>
                    <a:lstStyle/>
                    <a:p>
                      <a:pPr marL="0" marR="0" algn="ctr">
                        <a:spcBef>
                          <a:spcPts val="0"/>
                        </a:spcBef>
                        <a:spcAft>
                          <a:spcPts val="0"/>
                        </a:spcAft>
                      </a:pPr>
                      <a:r>
                        <a:rPr lang="en-US" sz="1400">
                          <a:effectLst/>
                        </a:rPr>
                        <a:t>227-03-5010</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3/22/2019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52.59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8</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441.756</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649-29-6775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B</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Mandalay</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02/08/2019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33.52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35.196</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189-17-4241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03/10/2019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87.67</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184.107</a:t>
                      </a:r>
                      <a:endParaRPr lang="en-US" sz="1400">
                        <a:solidFill>
                          <a:srgbClr val="365F91"/>
                        </a:solidFill>
                        <a:effectLst/>
                        <a:latin typeface="Arial"/>
                        <a:ea typeface="Arial"/>
                      </a:endParaRPr>
                    </a:p>
                  </a:txBody>
                  <a:tcPr marL="35857" marR="35857" marT="0" marB="0"/>
                </a:tc>
              </a:tr>
              <a:tr h="201609">
                <a:tc>
                  <a:txBody>
                    <a:bodyPr/>
                    <a:lstStyle/>
                    <a:p>
                      <a:pPr marL="0" marR="0" algn="ctr">
                        <a:spcBef>
                          <a:spcPts val="0"/>
                        </a:spcBef>
                        <a:spcAft>
                          <a:spcPts val="0"/>
                        </a:spcAft>
                      </a:pPr>
                      <a:r>
                        <a:rPr lang="en-US" sz="1400">
                          <a:effectLst/>
                        </a:rPr>
                        <a:t>145-94-9061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B</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Mandalay</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1/25/2019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88.36</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5</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463.89</a:t>
                      </a:r>
                      <a:endParaRPr lang="en-US" sz="1400">
                        <a:solidFill>
                          <a:srgbClr val="365F91"/>
                        </a:solidFill>
                        <a:effectLst/>
                        <a:latin typeface="Arial"/>
                        <a:ea typeface="Arial"/>
                      </a:endParaRPr>
                    </a:p>
                  </a:txBody>
                  <a:tcPr marL="35857" marR="35857" marT="0" marB="0"/>
                </a:tc>
              </a:tr>
              <a:tr h="297236">
                <a:tc>
                  <a:txBody>
                    <a:bodyPr/>
                    <a:lstStyle/>
                    <a:p>
                      <a:pPr marL="0" marR="0" algn="ctr">
                        <a:spcBef>
                          <a:spcPts val="0"/>
                        </a:spcBef>
                        <a:spcAft>
                          <a:spcPts val="0"/>
                        </a:spcAft>
                      </a:pPr>
                      <a:r>
                        <a:rPr lang="en-US" sz="1400">
                          <a:effectLst/>
                        </a:rPr>
                        <a:t>848-62-7243</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A</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Yangon</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P1</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3/15/2019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24.89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a:effectLst/>
                        </a:rPr>
                        <a:t>9</a:t>
                      </a:r>
                      <a:endParaRPr lang="en-US" sz="1400">
                        <a:solidFill>
                          <a:srgbClr val="365F91"/>
                        </a:solidFill>
                        <a:effectLst/>
                        <a:latin typeface="Arial"/>
                        <a:ea typeface="Arial"/>
                      </a:endParaRPr>
                    </a:p>
                  </a:txBody>
                  <a:tcPr marL="35857" marR="35857" marT="0" marB="0"/>
                </a:tc>
                <a:tc>
                  <a:txBody>
                    <a:bodyPr/>
                    <a:lstStyle/>
                    <a:p>
                      <a:pPr marL="0" marR="0" algn="ctr">
                        <a:spcBef>
                          <a:spcPts val="0"/>
                        </a:spcBef>
                        <a:spcAft>
                          <a:spcPts val="0"/>
                        </a:spcAft>
                      </a:pPr>
                      <a:r>
                        <a:rPr lang="en-US" sz="1400" dirty="0">
                          <a:effectLst/>
                        </a:rPr>
                        <a:t>2.352.105</a:t>
                      </a:r>
                      <a:endParaRPr lang="en-US" sz="1400" dirty="0">
                        <a:solidFill>
                          <a:srgbClr val="365F91"/>
                        </a:solidFill>
                        <a:effectLst/>
                        <a:latin typeface="Arial"/>
                        <a:ea typeface="Arial"/>
                      </a:endParaRPr>
                    </a:p>
                  </a:txBody>
                  <a:tcPr marL="35857" marR="35857" marT="0" marB="0"/>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128347437"/>
              </p:ext>
            </p:extLst>
          </p:nvPr>
        </p:nvGraphicFramePr>
        <p:xfrm>
          <a:off x="3810000" y="7085327"/>
          <a:ext cx="4953000" cy="2630173"/>
        </p:xfrm>
        <a:graphic>
          <a:graphicData uri="http://schemas.openxmlformats.org/drawingml/2006/table">
            <a:tbl>
              <a:tblPr firstRow="1" firstCol="1" bandRow="1">
                <a:tableStyleId>{5C22544A-7EE6-4342-B048-85BDC9FD1C3A}</a:tableStyleId>
              </a:tblPr>
              <a:tblGrid>
                <a:gridCol w="1668946"/>
                <a:gridCol w="3284054"/>
              </a:tblGrid>
              <a:tr h="375739">
                <a:tc>
                  <a:txBody>
                    <a:bodyPr/>
                    <a:lstStyle/>
                    <a:p>
                      <a:pPr marL="0" marR="0" algn="ctr">
                        <a:spcBef>
                          <a:spcPts val="0"/>
                        </a:spcBef>
                        <a:spcAft>
                          <a:spcPts val="0"/>
                        </a:spcAft>
                      </a:pPr>
                      <a:r>
                        <a:rPr lang="en-US" sz="2000" dirty="0">
                          <a:effectLst/>
                        </a:rPr>
                        <a:t>Product ID</a:t>
                      </a:r>
                      <a:endParaRPr lang="en-US" sz="2000" dirty="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Product line</a:t>
                      </a:r>
                      <a:endParaRPr lang="en-US" sz="200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a:effectLst/>
                        </a:rPr>
                        <a:t>P1</a:t>
                      </a:r>
                      <a:endParaRPr lang="en-US" sz="200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Health and beauty</a:t>
                      </a:r>
                      <a:endParaRPr lang="en-US" sz="200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dirty="0">
                          <a:effectLst/>
                        </a:rPr>
                        <a:t>P2</a:t>
                      </a:r>
                      <a:endParaRPr lang="en-US" sz="2000" dirty="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Electronic accessories</a:t>
                      </a:r>
                      <a:endParaRPr lang="en-US" sz="200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a:effectLst/>
                        </a:rPr>
                        <a:t>P3</a:t>
                      </a:r>
                      <a:endParaRPr lang="en-US" sz="200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Home and lifestyle</a:t>
                      </a:r>
                      <a:endParaRPr lang="en-US" sz="200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a:effectLst/>
                        </a:rPr>
                        <a:t>P4</a:t>
                      </a:r>
                      <a:endParaRPr lang="en-US" sz="200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Sports and travel</a:t>
                      </a:r>
                      <a:endParaRPr lang="en-US" sz="200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a:effectLst/>
                        </a:rPr>
                        <a:t>P5</a:t>
                      </a:r>
                      <a:endParaRPr lang="en-US" sz="200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Food and beverages</a:t>
                      </a:r>
                      <a:endParaRPr lang="en-US" sz="200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a:effectLst/>
                        </a:rPr>
                        <a:t>P6</a:t>
                      </a:r>
                      <a:endParaRPr lang="en-US" sz="200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dirty="0">
                          <a:effectLst/>
                        </a:rPr>
                        <a:t>Fashion accessories</a:t>
                      </a:r>
                      <a:endParaRPr lang="en-US" sz="2000" dirty="0">
                        <a:solidFill>
                          <a:srgbClr val="365F91"/>
                        </a:solidFill>
                        <a:effectLst/>
                        <a:latin typeface="Arial"/>
                        <a:ea typeface="Arial"/>
                      </a:endParaRPr>
                    </a:p>
                  </a:txBody>
                  <a:tcPr marL="68580" marR="68580" marT="0" marB="0"/>
                </a:tc>
              </a:tr>
            </a:tbl>
          </a:graphicData>
        </a:graphic>
      </p:graphicFrame>
      <p:pic>
        <p:nvPicPr>
          <p:cNvPr id="17"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5712">
            <a:off x="-1699278" y="6837909"/>
            <a:ext cx="3398556" cy="3500386"/>
          </a:xfrm>
          <a:prstGeom prst="rect">
            <a:avLst/>
          </a:prstGeom>
        </p:spPr>
      </p:pic>
      <p:sp>
        <p:nvSpPr>
          <p:cNvPr id="19" name="Rectangle 18"/>
          <p:cNvSpPr/>
          <p:nvPr/>
        </p:nvSpPr>
        <p:spPr>
          <a:xfrm>
            <a:off x="4901936" y="6484888"/>
            <a:ext cx="2489464" cy="400110"/>
          </a:xfrm>
          <a:prstGeom prst="rect">
            <a:avLst/>
          </a:prstGeom>
        </p:spPr>
        <p:txBody>
          <a:bodyPr wrap="none">
            <a:spAutoFit/>
          </a:bodyPr>
          <a:lstStyle/>
          <a:p>
            <a:r>
              <a:rPr lang="id-ID" sz="2000" b="1" dirty="0"/>
              <a:t>Tabel 3. </a:t>
            </a:r>
            <a:r>
              <a:rPr lang="id-ID" sz="2000" dirty="0"/>
              <a:t>Tabel Product</a:t>
            </a:r>
            <a:endParaRPr lang="en-US" sz="2000" dirty="0"/>
          </a:p>
        </p:txBody>
      </p:sp>
      <p:sp>
        <p:nvSpPr>
          <p:cNvPr id="20" name="Rectangle 19"/>
          <p:cNvSpPr/>
          <p:nvPr/>
        </p:nvSpPr>
        <p:spPr>
          <a:xfrm>
            <a:off x="11887200" y="933390"/>
            <a:ext cx="3118739" cy="400110"/>
          </a:xfrm>
          <a:prstGeom prst="rect">
            <a:avLst/>
          </a:prstGeom>
        </p:spPr>
        <p:txBody>
          <a:bodyPr wrap="none">
            <a:spAutoFit/>
          </a:bodyPr>
          <a:lstStyle/>
          <a:p>
            <a:r>
              <a:rPr lang="id-ID" sz="2000" b="1" dirty="0"/>
              <a:t>Tabel </a:t>
            </a:r>
            <a:r>
              <a:rPr lang="id-ID" sz="2000" b="1" dirty="0" smtClean="0"/>
              <a:t>2. </a:t>
            </a:r>
            <a:r>
              <a:rPr lang="id-ID" sz="2000" dirty="0"/>
              <a:t>Tabel </a:t>
            </a:r>
            <a:r>
              <a:rPr lang="id-ID" sz="2000" dirty="0" smtClean="0"/>
              <a:t>Supermarkets</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18" name="AutoShape 2"/>
          <p:cNvSpPr/>
          <p:nvPr/>
        </p:nvSpPr>
        <p:spPr>
          <a:xfrm>
            <a:off x="10363200" y="4362390"/>
            <a:ext cx="7924800" cy="5924610"/>
          </a:xfrm>
          <a:prstGeom prst="rect">
            <a:avLst/>
          </a:prstGeom>
          <a:solidFill>
            <a:srgbClr val="405BBC"/>
          </a:solidFill>
        </p:spPr>
      </p:sp>
      <p:pic>
        <p:nvPicPr>
          <p:cNvPr id="10" name="Picture 4"/>
          <p:cNvPicPr>
            <a:picLocks noChangeAspect="1"/>
          </p:cNvPicPr>
          <p:nvPr/>
        </p:nvPicPr>
        <p:blipFill>
          <a:blip r:embed="rId2"/>
          <a:srcRect r="43330"/>
          <a:stretch>
            <a:fillRect/>
          </a:stretch>
        </p:blipFill>
        <p:spPr>
          <a:xfrm>
            <a:off x="5105400" y="419100"/>
            <a:ext cx="7620000" cy="1371600"/>
          </a:xfrm>
          <a:prstGeom prst="rect">
            <a:avLst/>
          </a:prstGeom>
        </p:spPr>
      </p:pic>
      <p:sp>
        <p:nvSpPr>
          <p:cNvPr id="11" name="TextBox 3"/>
          <p:cNvSpPr txBox="1"/>
          <p:nvPr/>
        </p:nvSpPr>
        <p:spPr>
          <a:xfrm>
            <a:off x="5792015" y="561975"/>
            <a:ext cx="7009585" cy="1040798"/>
          </a:xfrm>
          <a:prstGeom prst="rect">
            <a:avLst/>
          </a:prstGeom>
        </p:spPr>
        <p:txBody>
          <a:bodyPr wrap="square" lIns="0" tIns="0" rIns="0" bIns="0" rtlCol="0" anchor="t">
            <a:spAutoFit/>
          </a:bodyPr>
          <a:lstStyle/>
          <a:p>
            <a:pPr>
              <a:lnSpc>
                <a:spcPts val="9000"/>
              </a:lnSpc>
            </a:pPr>
            <a:r>
              <a:rPr lang="id-ID" sz="6000" b="1" dirty="0" smtClean="0">
                <a:solidFill>
                  <a:srgbClr val="323232"/>
                </a:solidFill>
                <a:latin typeface="Now Bold"/>
              </a:rPr>
              <a:t>Normalisasi</a:t>
            </a:r>
            <a:r>
              <a:rPr lang="en-US" sz="6000" b="1" dirty="0" smtClean="0">
                <a:solidFill>
                  <a:srgbClr val="323232"/>
                </a:solidFill>
                <a:latin typeface="Now Bold"/>
              </a:rPr>
              <a:t> </a:t>
            </a:r>
            <a:r>
              <a:rPr lang="en-US" sz="6000" b="1" dirty="0">
                <a:solidFill>
                  <a:srgbClr val="323232"/>
                </a:solidFill>
                <a:latin typeface="Now Bold"/>
              </a:rPr>
              <a:t>Data</a:t>
            </a:r>
          </a:p>
        </p:txBody>
      </p:sp>
      <p:pic>
        <p:nvPicPr>
          <p:cNvPr id="12" name="Picture 11"/>
          <p:cNvPicPr>
            <a:picLocks noChangeAspect="1"/>
          </p:cNvPicPr>
          <p:nvPr/>
        </p:nvPicPr>
        <p:blipFill>
          <a:blip r:embed="rId3"/>
          <a:srcRect/>
          <a:stretch>
            <a:fillRect/>
          </a:stretch>
        </p:blipFill>
        <p:spPr>
          <a:xfrm>
            <a:off x="14249400" y="190500"/>
            <a:ext cx="3733800" cy="1219636"/>
          </a:xfrm>
          <a:prstGeom prst="rect">
            <a:avLst/>
          </a:prstGeom>
        </p:spPr>
      </p:pic>
      <p:sp>
        <p:nvSpPr>
          <p:cNvPr id="13" name="Rectangle 12"/>
          <p:cNvSpPr/>
          <p:nvPr/>
        </p:nvSpPr>
        <p:spPr>
          <a:xfrm>
            <a:off x="4267200" y="2354640"/>
            <a:ext cx="7010400" cy="1569660"/>
          </a:xfrm>
          <a:prstGeom prst="rect">
            <a:avLst/>
          </a:prstGeom>
        </p:spPr>
        <p:txBody>
          <a:bodyPr wrap="square">
            <a:spAutoFit/>
          </a:bodyPr>
          <a:lstStyle/>
          <a:p>
            <a:r>
              <a:rPr lang="id-ID" sz="2400" b="1" dirty="0"/>
              <a:t>Dari hasil normalisasi 2 NF ternyata ada atribut yang bukan primary key dan tidak memiliki ketergantungan pada primary </a:t>
            </a:r>
            <a:r>
              <a:rPr lang="id-ID" sz="2400" b="1" dirty="0" smtClean="0"/>
              <a:t>key </a:t>
            </a:r>
            <a:r>
              <a:rPr lang="id-ID" sz="2400" b="1" dirty="0"/>
              <a:t>yaitu tabel product id. Sehingga bisa dilakukan normalisasi </a:t>
            </a:r>
            <a:r>
              <a:rPr lang="id-ID" sz="2400" b="1" dirty="0" smtClean="0"/>
              <a:t>3NF.</a:t>
            </a:r>
            <a:endParaRPr lang="en-US" sz="2400" b="1" dirty="0"/>
          </a:p>
        </p:txBody>
      </p:sp>
      <p:graphicFrame>
        <p:nvGraphicFramePr>
          <p:cNvPr id="16" name="Table 15"/>
          <p:cNvGraphicFramePr>
            <a:graphicFrameLocks noGrp="1"/>
          </p:cNvGraphicFramePr>
          <p:nvPr>
            <p:extLst>
              <p:ext uri="{D42A27DB-BD31-4B8C-83A1-F6EECF244321}">
                <p14:modId xmlns:p14="http://schemas.microsoft.com/office/powerpoint/2010/main" val="89031771"/>
              </p:ext>
            </p:extLst>
          </p:nvPr>
        </p:nvGraphicFramePr>
        <p:xfrm>
          <a:off x="4724400" y="7237727"/>
          <a:ext cx="4953000" cy="2630173"/>
        </p:xfrm>
        <a:graphic>
          <a:graphicData uri="http://schemas.openxmlformats.org/drawingml/2006/table">
            <a:tbl>
              <a:tblPr firstRow="1" firstCol="1" bandRow="1">
                <a:tableStyleId>{5C22544A-7EE6-4342-B048-85BDC9FD1C3A}</a:tableStyleId>
              </a:tblPr>
              <a:tblGrid>
                <a:gridCol w="1668946"/>
                <a:gridCol w="3284054"/>
              </a:tblGrid>
              <a:tr h="375739">
                <a:tc>
                  <a:txBody>
                    <a:bodyPr/>
                    <a:lstStyle/>
                    <a:p>
                      <a:pPr marL="0" marR="0" algn="ctr">
                        <a:spcBef>
                          <a:spcPts val="0"/>
                        </a:spcBef>
                        <a:spcAft>
                          <a:spcPts val="0"/>
                        </a:spcAft>
                      </a:pPr>
                      <a:r>
                        <a:rPr lang="en-US" sz="2000" dirty="0">
                          <a:effectLst/>
                        </a:rPr>
                        <a:t>Product ID</a:t>
                      </a:r>
                      <a:endParaRPr lang="en-US" sz="2000" dirty="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Product line</a:t>
                      </a:r>
                      <a:endParaRPr lang="en-US" sz="200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a:effectLst/>
                        </a:rPr>
                        <a:t>P1</a:t>
                      </a:r>
                      <a:endParaRPr lang="en-US" sz="200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Health and beauty</a:t>
                      </a:r>
                      <a:endParaRPr lang="en-US" sz="200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dirty="0">
                          <a:effectLst/>
                        </a:rPr>
                        <a:t>P2</a:t>
                      </a:r>
                      <a:endParaRPr lang="en-US" sz="2000" dirty="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dirty="0">
                          <a:effectLst/>
                        </a:rPr>
                        <a:t>Electronic accessories</a:t>
                      </a:r>
                      <a:endParaRPr lang="en-US" sz="2000" dirty="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a:effectLst/>
                        </a:rPr>
                        <a:t>P3</a:t>
                      </a:r>
                      <a:endParaRPr lang="en-US" sz="200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Home and lifestyle</a:t>
                      </a:r>
                      <a:endParaRPr lang="en-US" sz="200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a:effectLst/>
                        </a:rPr>
                        <a:t>P4</a:t>
                      </a:r>
                      <a:endParaRPr lang="en-US" sz="200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dirty="0">
                          <a:effectLst/>
                        </a:rPr>
                        <a:t>Sports and travel</a:t>
                      </a:r>
                      <a:endParaRPr lang="en-US" sz="2000" dirty="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a:effectLst/>
                        </a:rPr>
                        <a:t>P5</a:t>
                      </a:r>
                      <a:endParaRPr lang="en-US" sz="200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Food and beverages</a:t>
                      </a:r>
                      <a:endParaRPr lang="en-US" sz="2000">
                        <a:solidFill>
                          <a:srgbClr val="365F91"/>
                        </a:solidFill>
                        <a:effectLst/>
                        <a:latin typeface="Arial"/>
                        <a:ea typeface="Arial"/>
                      </a:endParaRPr>
                    </a:p>
                  </a:txBody>
                  <a:tcPr marL="68580" marR="68580" marT="0" marB="0"/>
                </a:tc>
              </a:tr>
              <a:tr h="375739">
                <a:tc>
                  <a:txBody>
                    <a:bodyPr/>
                    <a:lstStyle/>
                    <a:p>
                      <a:pPr marL="0" marR="0" algn="ctr">
                        <a:spcBef>
                          <a:spcPts val="0"/>
                        </a:spcBef>
                        <a:spcAft>
                          <a:spcPts val="0"/>
                        </a:spcAft>
                      </a:pPr>
                      <a:r>
                        <a:rPr lang="en-US" sz="2000">
                          <a:effectLst/>
                        </a:rPr>
                        <a:t>P6</a:t>
                      </a:r>
                      <a:endParaRPr lang="en-US" sz="2000">
                        <a:solidFill>
                          <a:srgbClr val="365F91"/>
                        </a:solidFill>
                        <a:effectLst/>
                        <a:latin typeface="Arial"/>
                        <a:ea typeface="Arial"/>
                      </a:endParaRPr>
                    </a:p>
                  </a:txBody>
                  <a:tcPr marL="68580" marR="68580" marT="0" marB="0"/>
                </a:tc>
                <a:tc>
                  <a:txBody>
                    <a:bodyPr/>
                    <a:lstStyle/>
                    <a:p>
                      <a:pPr marL="0" marR="0" algn="ctr">
                        <a:spcBef>
                          <a:spcPts val="0"/>
                        </a:spcBef>
                        <a:spcAft>
                          <a:spcPts val="0"/>
                        </a:spcAft>
                      </a:pPr>
                      <a:r>
                        <a:rPr lang="en-US" sz="2000" dirty="0">
                          <a:effectLst/>
                        </a:rPr>
                        <a:t>Fashion accessories</a:t>
                      </a:r>
                      <a:endParaRPr lang="en-US" sz="2000" dirty="0">
                        <a:solidFill>
                          <a:srgbClr val="365F91"/>
                        </a:solidFill>
                        <a:effectLst/>
                        <a:latin typeface="Arial"/>
                        <a:ea typeface="Arial"/>
                      </a:endParaRPr>
                    </a:p>
                  </a:txBody>
                  <a:tcPr marL="68580" marR="68580" marT="0" marB="0"/>
                </a:tc>
              </a:tr>
            </a:tbl>
          </a:graphicData>
        </a:graphic>
      </p:graphicFrame>
      <p:pic>
        <p:nvPicPr>
          <p:cNvPr id="17"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5712">
            <a:off x="-1699278" y="6837909"/>
            <a:ext cx="3398556" cy="3500386"/>
          </a:xfrm>
          <a:prstGeom prst="rect">
            <a:avLst/>
          </a:prstGeom>
        </p:spPr>
      </p:pic>
      <p:sp>
        <p:nvSpPr>
          <p:cNvPr id="19" name="Rectangle 18"/>
          <p:cNvSpPr/>
          <p:nvPr/>
        </p:nvSpPr>
        <p:spPr>
          <a:xfrm>
            <a:off x="5816336" y="6724590"/>
            <a:ext cx="2489464" cy="400110"/>
          </a:xfrm>
          <a:prstGeom prst="rect">
            <a:avLst/>
          </a:prstGeom>
        </p:spPr>
        <p:txBody>
          <a:bodyPr wrap="none">
            <a:spAutoFit/>
          </a:bodyPr>
          <a:lstStyle/>
          <a:p>
            <a:r>
              <a:rPr lang="id-ID" sz="2000" b="1" dirty="0"/>
              <a:t>Tabel </a:t>
            </a:r>
            <a:r>
              <a:rPr lang="id-ID" sz="2000" b="1" dirty="0" smtClean="0"/>
              <a:t>7. </a:t>
            </a:r>
            <a:r>
              <a:rPr lang="id-ID" sz="2000" dirty="0"/>
              <a:t>Tabel Product</a:t>
            </a:r>
            <a:endParaRPr lang="en-US" sz="2000" dirty="0"/>
          </a:p>
        </p:txBody>
      </p:sp>
      <p:sp>
        <p:nvSpPr>
          <p:cNvPr id="20" name="Rectangle 19"/>
          <p:cNvSpPr/>
          <p:nvPr/>
        </p:nvSpPr>
        <p:spPr>
          <a:xfrm>
            <a:off x="13335000" y="1657350"/>
            <a:ext cx="2253566" cy="400110"/>
          </a:xfrm>
          <a:prstGeom prst="rect">
            <a:avLst/>
          </a:prstGeom>
        </p:spPr>
        <p:txBody>
          <a:bodyPr wrap="none">
            <a:spAutoFit/>
          </a:bodyPr>
          <a:lstStyle/>
          <a:p>
            <a:r>
              <a:rPr lang="id-ID" sz="2000" b="1" dirty="0"/>
              <a:t>Tabel 5</a:t>
            </a:r>
            <a:r>
              <a:rPr lang="id-ID" sz="2000" b="1" dirty="0" smtClean="0"/>
              <a:t>. </a:t>
            </a:r>
            <a:r>
              <a:rPr lang="id-ID" sz="2000" dirty="0"/>
              <a:t>Tabel </a:t>
            </a:r>
            <a:r>
              <a:rPr lang="id-ID" sz="2000" dirty="0" smtClean="0"/>
              <a:t>Items</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666489493"/>
              </p:ext>
            </p:extLst>
          </p:nvPr>
        </p:nvGraphicFramePr>
        <p:xfrm>
          <a:off x="685800" y="1328329"/>
          <a:ext cx="3200400" cy="8539571"/>
        </p:xfrm>
        <a:graphic>
          <a:graphicData uri="http://schemas.openxmlformats.org/drawingml/2006/table">
            <a:tbl>
              <a:tblPr firstRow="1" firstCol="1" bandRow="1">
                <a:tableStyleId>{5C22544A-7EE6-4342-B048-85BDC9FD1C3A}</a:tableStyleId>
              </a:tblPr>
              <a:tblGrid>
                <a:gridCol w="1982948"/>
                <a:gridCol w="1217452"/>
              </a:tblGrid>
              <a:tr h="367631">
                <a:tc>
                  <a:txBody>
                    <a:bodyPr/>
                    <a:lstStyle/>
                    <a:p>
                      <a:pPr marL="0" marR="0" algn="ctr">
                        <a:spcBef>
                          <a:spcPts val="0"/>
                        </a:spcBef>
                        <a:spcAft>
                          <a:spcPts val="0"/>
                        </a:spcAft>
                      </a:pPr>
                      <a:r>
                        <a:rPr lang="en-US" sz="1600" dirty="0">
                          <a:effectLst/>
                        </a:rPr>
                        <a:t>Invoice ID</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Branch</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750-67-8428</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dirty="0">
                          <a:effectLst/>
                        </a:rPr>
                        <a:t>226-31-3081</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C</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631-41-3108</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dirty="0">
                          <a:effectLst/>
                        </a:rPr>
                        <a:t>123-19-1176</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373-73-7910</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699-14-3026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C</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355-53-5943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315-22-5665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C</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665-32-9167</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692-92-5582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B</a:t>
                      </a:r>
                      <a:endParaRPr lang="en-US" sz="1600" dirty="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351-62-0822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B</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529-56-3974</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B</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365-64-0515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252-56-2699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829-34-3910</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299-46-1805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B</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656-95-9349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dirty="0">
                          <a:effectLst/>
                        </a:rPr>
                        <a:t>765-26-6951</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329-62-1586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319-50-3348</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B</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300-71-4605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C</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371-85-5789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B</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273-16-6619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B</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636-48-8204</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549-59-1358</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dirty="0">
                          <a:effectLst/>
                        </a:rPr>
                        <a:t>227-03-5010</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649-29-6775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B</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189-17-4241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A</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145-94-9061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B</a:t>
                      </a:r>
                      <a:endParaRPr lang="en-US" sz="1600">
                        <a:solidFill>
                          <a:srgbClr val="76923C"/>
                        </a:solidFill>
                        <a:effectLst/>
                        <a:latin typeface="Arial"/>
                        <a:ea typeface="Arial"/>
                      </a:endParaRPr>
                    </a:p>
                  </a:txBody>
                  <a:tcPr marL="51302" marR="51302" marT="0" marB="0"/>
                </a:tc>
              </a:tr>
              <a:tr h="272398">
                <a:tc>
                  <a:txBody>
                    <a:bodyPr/>
                    <a:lstStyle/>
                    <a:p>
                      <a:pPr marL="0" marR="0" algn="ctr">
                        <a:spcBef>
                          <a:spcPts val="0"/>
                        </a:spcBef>
                        <a:spcAft>
                          <a:spcPts val="0"/>
                        </a:spcAft>
                      </a:pPr>
                      <a:r>
                        <a:rPr lang="en-US" sz="1600">
                          <a:effectLst/>
                        </a:rPr>
                        <a:t>848-62-7243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A</a:t>
                      </a:r>
                      <a:endParaRPr lang="en-US" sz="1600" dirty="0">
                        <a:solidFill>
                          <a:srgbClr val="76923C"/>
                        </a:solidFill>
                        <a:effectLst/>
                        <a:latin typeface="Arial"/>
                        <a:ea typeface="Arial"/>
                      </a:endParaRPr>
                    </a:p>
                  </a:txBody>
                  <a:tcPr marL="51302" marR="51302" marT="0" marB="0"/>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519553768"/>
              </p:ext>
            </p:extLst>
          </p:nvPr>
        </p:nvGraphicFramePr>
        <p:xfrm>
          <a:off x="11582400" y="2294936"/>
          <a:ext cx="6248400" cy="7649164"/>
        </p:xfrm>
        <a:graphic>
          <a:graphicData uri="http://schemas.openxmlformats.org/drawingml/2006/table">
            <a:tbl>
              <a:tblPr firstRow="1" firstCol="1" bandRow="1">
                <a:tableStyleId>{5C22544A-7EE6-4342-B048-85BDC9FD1C3A}</a:tableStyleId>
              </a:tblPr>
              <a:tblGrid>
                <a:gridCol w="1257064"/>
                <a:gridCol w="1346852"/>
                <a:gridCol w="1309938"/>
                <a:gridCol w="1020616"/>
                <a:gridCol w="1313930"/>
              </a:tblGrid>
              <a:tr h="333964">
                <a:tc>
                  <a:txBody>
                    <a:bodyPr/>
                    <a:lstStyle/>
                    <a:p>
                      <a:pPr marL="0" marR="0" algn="ctr">
                        <a:spcBef>
                          <a:spcPts val="0"/>
                        </a:spcBef>
                        <a:spcAft>
                          <a:spcPts val="0"/>
                        </a:spcAft>
                      </a:pPr>
                      <a:r>
                        <a:rPr lang="en-US" sz="1600" dirty="0">
                          <a:effectLst/>
                        </a:rPr>
                        <a:t>Product ID</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Date</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Unit price</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Quantity</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Total</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01/05/2019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74.69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7</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5.489.715</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dirty="0">
                          <a:effectLst/>
                        </a:rPr>
                        <a:t>P2</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03/08/2019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15.28</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80.22</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03/03/2019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46.33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7</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3.405.255</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1/27/2019</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58.22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8</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489.048</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P4</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02/08/2019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86.31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7</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6.343.785</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3/25/2019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85.39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7</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6.276.165</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2/25/2019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68.84</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433.692</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2/24/2019</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73.56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10</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772.38</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01/10/2019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36.26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76.146</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2/20/2019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54.84</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172.746</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02/06/2019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14.48</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4</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60.816</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03/09/2019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25.51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4</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107.142</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02/12/2019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46.95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2.464.875</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02/07/2019</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43.19</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10</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453.495</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3/29/2019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71.38</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10</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749.49</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P4</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1/15/2019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93.72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590.436</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03/11/2019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68.93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7</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5.066.355</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dirty="0">
                          <a:effectLst/>
                        </a:rPr>
                        <a:t>P4</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01/01/2019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72.61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457.443</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1/21/2019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54.67</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3</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1.722.105</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03/11/2019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40.3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84.63</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2/25/2019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86.04</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451.71</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03/05/2019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87.98</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277.137</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3/15/2019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33.2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69.72</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2/17/2019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34.56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181.44</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P4</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03/02/2019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88.63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2.791.845</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P3</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3/22/2019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52.59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8</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441.756</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02/08/2019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33.52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35.196</a:t>
                      </a:r>
                      <a:endParaRPr lang="en-US" sz="1600" dirty="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03/10/2019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87.67</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184.107</a:t>
                      </a:r>
                      <a:endParaRPr lang="en-US" sz="160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dirty="0">
                          <a:effectLst/>
                        </a:rPr>
                        <a:t>P5</a:t>
                      </a:r>
                      <a:endParaRPr lang="en-US" sz="1600" dirty="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1/25/2019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88.36</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5</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463.89</a:t>
                      </a:r>
                      <a:endParaRPr lang="en-US" sz="1600" dirty="0">
                        <a:solidFill>
                          <a:srgbClr val="76923C"/>
                        </a:solidFill>
                        <a:effectLst/>
                        <a:latin typeface="Arial"/>
                        <a:ea typeface="Arial"/>
                      </a:endParaRPr>
                    </a:p>
                  </a:txBody>
                  <a:tcPr marL="51302" marR="51302" marT="0" marB="0"/>
                </a:tc>
              </a:tr>
              <a:tr h="235248">
                <a:tc>
                  <a:txBody>
                    <a:bodyPr/>
                    <a:lstStyle/>
                    <a:p>
                      <a:pPr marL="0" marR="0" algn="ctr">
                        <a:spcBef>
                          <a:spcPts val="0"/>
                        </a:spcBef>
                        <a:spcAft>
                          <a:spcPts val="0"/>
                        </a:spcAft>
                      </a:pPr>
                      <a:r>
                        <a:rPr lang="en-US" sz="1600">
                          <a:effectLst/>
                        </a:rPr>
                        <a:t>P1</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3/15/2019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24.89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a:effectLst/>
                        </a:rPr>
                        <a:t>9</a:t>
                      </a:r>
                      <a:endParaRPr lang="en-US" sz="1600">
                        <a:solidFill>
                          <a:srgbClr val="76923C"/>
                        </a:solidFill>
                        <a:effectLst/>
                        <a:latin typeface="Arial"/>
                        <a:ea typeface="Arial"/>
                      </a:endParaRPr>
                    </a:p>
                  </a:txBody>
                  <a:tcPr marL="51302" marR="51302" marT="0" marB="0"/>
                </a:tc>
                <a:tc>
                  <a:txBody>
                    <a:bodyPr/>
                    <a:lstStyle/>
                    <a:p>
                      <a:pPr marL="0" marR="0" algn="ctr">
                        <a:spcBef>
                          <a:spcPts val="0"/>
                        </a:spcBef>
                        <a:spcAft>
                          <a:spcPts val="0"/>
                        </a:spcAft>
                      </a:pPr>
                      <a:r>
                        <a:rPr lang="en-US" sz="1600" dirty="0">
                          <a:effectLst/>
                        </a:rPr>
                        <a:t>2.352.105</a:t>
                      </a:r>
                      <a:endParaRPr lang="en-US" sz="1600" dirty="0">
                        <a:solidFill>
                          <a:srgbClr val="76923C"/>
                        </a:solidFill>
                        <a:effectLst/>
                        <a:latin typeface="Arial"/>
                        <a:ea typeface="Arial"/>
                      </a:endParaRPr>
                    </a:p>
                  </a:txBody>
                  <a:tcPr marL="51302" marR="51302" marT="0" marB="0"/>
                </a:tc>
              </a:tr>
            </a:tbl>
          </a:graphicData>
        </a:graphic>
      </p:graphicFrame>
      <p:sp>
        <p:nvSpPr>
          <p:cNvPr id="22" name="Rectangle 21"/>
          <p:cNvSpPr/>
          <p:nvPr/>
        </p:nvSpPr>
        <p:spPr>
          <a:xfrm>
            <a:off x="1066800" y="800100"/>
            <a:ext cx="2253566" cy="400110"/>
          </a:xfrm>
          <a:prstGeom prst="rect">
            <a:avLst/>
          </a:prstGeom>
        </p:spPr>
        <p:txBody>
          <a:bodyPr wrap="none">
            <a:spAutoFit/>
          </a:bodyPr>
          <a:lstStyle/>
          <a:p>
            <a:r>
              <a:rPr lang="id-ID" sz="2000" b="1" dirty="0"/>
              <a:t>Tabel 4</a:t>
            </a:r>
            <a:r>
              <a:rPr lang="id-ID" sz="2000" b="1" dirty="0" smtClean="0"/>
              <a:t>. </a:t>
            </a:r>
            <a:r>
              <a:rPr lang="id-ID" sz="2000" dirty="0"/>
              <a:t>Tabel </a:t>
            </a:r>
            <a:r>
              <a:rPr lang="id-ID" sz="2000" dirty="0" smtClean="0"/>
              <a:t>Items</a:t>
            </a: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2739878149"/>
              </p:ext>
            </p:extLst>
          </p:nvPr>
        </p:nvGraphicFramePr>
        <p:xfrm>
          <a:off x="5410200" y="4934404"/>
          <a:ext cx="3295650" cy="1504496"/>
        </p:xfrm>
        <a:graphic>
          <a:graphicData uri="http://schemas.openxmlformats.org/drawingml/2006/table">
            <a:tbl>
              <a:tblPr firstRow="1" firstCol="1" bandRow="1">
                <a:tableStyleId>{5C22544A-7EE6-4342-B048-85BDC9FD1C3A}</a:tableStyleId>
              </a:tblPr>
              <a:tblGrid>
                <a:gridCol w="1238250"/>
                <a:gridCol w="2057400"/>
              </a:tblGrid>
              <a:tr h="376124">
                <a:tc>
                  <a:txBody>
                    <a:bodyPr/>
                    <a:lstStyle/>
                    <a:p>
                      <a:pPr marL="0" marR="0" algn="ctr">
                        <a:spcBef>
                          <a:spcPts val="0"/>
                        </a:spcBef>
                        <a:spcAft>
                          <a:spcPts val="0"/>
                        </a:spcAft>
                      </a:pPr>
                      <a:r>
                        <a:rPr lang="en-US" sz="2000" dirty="0">
                          <a:effectLst/>
                        </a:rPr>
                        <a:t>Branch</a:t>
                      </a:r>
                      <a:endParaRPr lang="en-US" sz="2000" dirty="0">
                        <a:solidFill>
                          <a:srgbClr val="76923C"/>
                        </a:solidFill>
                        <a:effectLst/>
                        <a:latin typeface="Arial"/>
                        <a:ea typeface="Arial"/>
                      </a:endParaRPr>
                    </a:p>
                  </a:txBody>
                  <a:tcPr marL="68580" marR="68580" marT="0" marB="0"/>
                </a:tc>
                <a:tc>
                  <a:txBody>
                    <a:bodyPr/>
                    <a:lstStyle/>
                    <a:p>
                      <a:pPr marL="0" marR="0" algn="ctr">
                        <a:spcBef>
                          <a:spcPts val="0"/>
                        </a:spcBef>
                        <a:spcAft>
                          <a:spcPts val="0"/>
                        </a:spcAft>
                      </a:pPr>
                      <a:r>
                        <a:rPr lang="en-US" sz="2000" dirty="0">
                          <a:effectLst/>
                        </a:rPr>
                        <a:t>City</a:t>
                      </a:r>
                      <a:endParaRPr lang="en-US" sz="2000" dirty="0">
                        <a:solidFill>
                          <a:srgbClr val="76923C"/>
                        </a:solidFill>
                        <a:effectLst/>
                        <a:latin typeface="Arial"/>
                        <a:ea typeface="Arial"/>
                      </a:endParaRPr>
                    </a:p>
                  </a:txBody>
                  <a:tcPr marL="68580" marR="68580" marT="0" marB="0"/>
                </a:tc>
              </a:tr>
              <a:tr h="376124">
                <a:tc>
                  <a:txBody>
                    <a:bodyPr/>
                    <a:lstStyle/>
                    <a:p>
                      <a:pPr marL="0" marR="0" algn="ctr">
                        <a:spcBef>
                          <a:spcPts val="0"/>
                        </a:spcBef>
                        <a:spcAft>
                          <a:spcPts val="0"/>
                        </a:spcAft>
                      </a:pPr>
                      <a:r>
                        <a:rPr lang="en-US" sz="2000" dirty="0">
                          <a:effectLst/>
                        </a:rPr>
                        <a:t>A</a:t>
                      </a:r>
                      <a:endParaRPr lang="en-US" sz="2000" dirty="0">
                        <a:solidFill>
                          <a:srgbClr val="76923C"/>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Yangon</a:t>
                      </a:r>
                      <a:endParaRPr lang="en-US" sz="2000">
                        <a:solidFill>
                          <a:srgbClr val="76923C"/>
                        </a:solidFill>
                        <a:effectLst/>
                        <a:latin typeface="Arial"/>
                        <a:ea typeface="Arial"/>
                      </a:endParaRPr>
                    </a:p>
                  </a:txBody>
                  <a:tcPr marL="68580" marR="68580" marT="0" marB="0"/>
                </a:tc>
              </a:tr>
              <a:tr h="376124">
                <a:tc>
                  <a:txBody>
                    <a:bodyPr/>
                    <a:lstStyle/>
                    <a:p>
                      <a:pPr marL="0" marR="0" algn="ctr">
                        <a:spcBef>
                          <a:spcPts val="0"/>
                        </a:spcBef>
                        <a:spcAft>
                          <a:spcPts val="0"/>
                        </a:spcAft>
                      </a:pPr>
                      <a:r>
                        <a:rPr lang="en-US" sz="2000">
                          <a:effectLst/>
                        </a:rPr>
                        <a:t>B</a:t>
                      </a:r>
                      <a:endParaRPr lang="en-US" sz="2000">
                        <a:solidFill>
                          <a:srgbClr val="76923C"/>
                        </a:solidFill>
                        <a:effectLst/>
                        <a:latin typeface="Arial"/>
                        <a:ea typeface="Arial"/>
                      </a:endParaRPr>
                    </a:p>
                  </a:txBody>
                  <a:tcPr marL="68580" marR="68580" marT="0" marB="0"/>
                </a:tc>
                <a:tc>
                  <a:txBody>
                    <a:bodyPr/>
                    <a:lstStyle/>
                    <a:p>
                      <a:pPr marL="0" marR="0" algn="ctr">
                        <a:spcBef>
                          <a:spcPts val="0"/>
                        </a:spcBef>
                        <a:spcAft>
                          <a:spcPts val="0"/>
                        </a:spcAft>
                      </a:pPr>
                      <a:r>
                        <a:rPr lang="en-US" sz="2000">
                          <a:effectLst/>
                        </a:rPr>
                        <a:t>Mandalay</a:t>
                      </a:r>
                      <a:endParaRPr lang="en-US" sz="2000">
                        <a:solidFill>
                          <a:srgbClr val="76923C"/>
                        </a:solidFill>
                        <a:effectLst/>
                        <a:latin typeface="Arial"/>
                        <a:ea typeface="Arial"/>
                      </a:endParaRPr>
                    </a:p>
                  </a:txBody>
                  <a:tcPr marL="68580" marR="68580" marT="0" marB="0"/>
                </a:tc>
              </a:tr>
              <a:tr h="376124">
                <a:tc>
                  <a:txBody>
                    <a:bodyPr/>
                    <a:lstStyle/>
                    <a:p>
                      <a:pPr marL="0" marR="0" algn="ctr">
                        <a:spcBef>
                          <a:spcPts val="0"/>
                        </a:spcBef>
                        <a:spcAft>
                          <a:spcPts val="0"/>
                        </a:spcAft>
                      </a:pPr>
                      <a:r>
                        <a:rPr lang="en-US" sz="2000">
                          <a:effectLst/>
                        </a:rPr>
                        <a:t>C</a:t>
                      </a:r>
                      <a:endParaRPr lang="en-US" sz="2000">
                        <a:solidFill>
                          <a:srgbClr val="76923C"/>
                        </a:solidFill>
                        <a:effectLst/>
                        <a:latin typeface="Arial"/>
                        <a:ea typeface="Arial"/>
                      </a:endParaRPr>
                    </a:p>
                  </a:txBody>
                  <a:tcPr marL="68580" marR="68580" marT="0" marB="0"/>
                </a:tc>
                <a:tc>
                  <a:txBody>
                    <a:bodyPr/>
                    <a:lstStyle/>
                    <a:p>
                      <a:pPr marL="0" marR="0" algn="ctr">
                        <a:spcBef>
                          <a:spcPts val="0"/>
                        </a:spcBef>
                        <a:spcAft>
                          <a:spcPts val="0"/>
                        </a:spcAft>
                      </a:pPr>
                      <a:r>
                        <a:rPr lang="en-US" sz="2000" dirty="0" err="1">
                          <a:effectLst/>
                        </a:rPr>
                        <a:t>Naypyitaw</a:t>
                      </a:r>
                      <a:endParaRPr lang="en-US" sz="2000" dirty="0">
                        <a:solidFill>
                          <a:srgbClr val="76923C"/>
                        </a:solidFill>
                        <a:effectLst/>
                        <a:latin typeface="Arial"/>
                        <a:ea typeface="Arial"/>
                      </a:endParaRPr>
                    </a:p>
                  </a:txBody>
                  <a:tcPr marL="68580" marR="68580" marT="0" marB="0"/>
                </a:tc>
              </a:tr>
            </a:tbl>
          </a:graphicData>
        </a:graphic>
      </p:graphicFrame>
      <p:sp>
        <p:nvSpPr>
          <p:cNvPr id="23" name="Rectangle 22"/>
          <p:cNvSpPr/>
          <p:nvPr/>
        </p:nvSpPr>
        <p:spPr>
          <a:xfrm>
            <a:off x="5791200" y="4362390"/>
            <a:ext cx="2556405" cy="400110"/>
          </a:xfrm>
          <a:prstGeom prst="rect">
            <a:avLst/>
          </a:prstGeom>
        </p:spPr>
        <p:txBody>
          <a:bodyPr wrap="none">
            <a:spAutoFit/>
          </a:bodyPr>
          <a:lstStyle/>
          <a:p>
            <a:r>
              <a:rPr lang="id-ID" sz="2000" b="1" dirty="0"/>
              <a:t>Tabel 6</a:t>
            </a:r>
            <a:r>
              <a:rPr lang="id-ID" sz="2000" b="1" dirty="0" smtClean="0"/>
              <a:t>. </a:t>
            </a:r>
            <a:r>
              <a:rPr lang="id-ID" sz="2000" dirty="0"/>
              <a:t>Tabel </a:t>
            </a:r>
            <a:r>
              <a:rPr lang="id-ID" sz="2000" dirty="0" smtClean="0"/>
              <a:t>Location</a:t>
            </a:r>
            <a:endParaRPr lang="en-US" sz="2000" dirty="0"/>
          </a:p>
        </p:txBody>
      </p:sp>
    </p:spTree>
    <p:extLst>
      <p:ext uri="{BB962C8B-B14F-4D97-AF65-F5344CB8AC3E}">
        <p14:creationId xmlns:p14="http://schemas.microsoft.com/office/powerpoint/2010/main" val="422766919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par>
                                <p:cTn id="33" presetID="16" presetClass="entr" presetSubtype="21"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inVertical)">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1000"/>
                                        <p:tgtEl>
                                          <p:spTgt spid="23"/>
                                        </p:tgtEl>
                                      </p:cBhvr>
                                    </p:animEffect>
                                    <p:anim calcmode="lin" valueType="num">
                                      <p:cBhvr>
                                        <p:cTn id="46" dur="1000" fill="hold"/>
                                        <p:tgtEl>
                                          <p:spTgt spid="23"/>
                                        </p:tgtEl>
                                        <p:attrNameLst>
                                          <p:attrName>ppt_x</p:attrName>
                                        </p:attrNameLst>
                                      </p:cBhvr>
                                      <p:tavLst>
                                        <p:tav tm="0">
                                          <p:val>
                                            <p:strVal val="#ppt_x"/>
                                          </p:val>
                                        </p:tav>
                                        <p:tav tm="100000">
                                          <p:val>
                                            <p:strVal val="#ppt_x"/>
                                          </p:val>
                                        </p:tav>
                                      </p:tavLst>
                                    </p:anim>
                                    <p:anim calcmode="lin" valueType="num">
                                      <p:cBhvr>
                                        <p:cTn id="4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9" grpId="0"/>
      <p:bldP spid="20"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b="4852"/>
          <a:stretch>
            <a:fillRect/>
          </a:stretch>
        </p:blipFill>
        <p:spPr>
          <a:xfrm>
            <a:off x="16230600" y="3391362"/>
            <a:ext cx="2374735" cy="3146136"/>
          </a:xfrm>
          <a:prstGeom prst="rect">
            <a:avLst/>
          </a:prstGeom>
        </p:spPr>
      </p:pic>
      <p:pic>
        <p:nvPicPr>
          <p:cNvPr id="7" name="Picture 4"/>
          <p:cNvPicPr>
            <a:picLocks noChangeAspect="1"/>
          </p:cNvPicPr>
          <p:nvPr/>
        </p:nvPicPr>
        <p:blipFill>
          <a:blip r:embed="rId6"/>
          <a:srcRect r="43330"/>
          <a:stretch>
            <a:fillRect/>
          </a:stretch>
        </p:blipFill>
        <p:spPr>
          <a:xfrm>
            <a:off x="533400" y="911510"/>
            <a:ext cx="10456890" cy="1564990"/>
          </a:xfrm>
          <a:prstGeom prst="rect">
            <a:avLst/>
          </a:prstGeom>
        </p:spPr>
      </p:pic>
      <p:pic>
        <p:nvPicPr>
          <p:cNvPr id="2" name="Picture 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9144000" y="5332615"/>
            <a:ext cx="9144000" cy="4954385"/>
          </a:xfrm>
          <a:prstGeom prst="rect">
            <a:avLst/>
          </a:prstGeom>
        </p:spPr>
      </p:pic>
      <p:sp>
        <p:nvSpPr>
          <p:cNvPr id="5" name="TextBox 5"/>
          <p:cNvSpPr txBox="1"/>
          <p:nvPr/>
        </p:nvSpPr>
        <p:spPr>
          <a:xfrm>
            <a:off x="1077412" y="1078706"/>
            <a:ext cx="9590588" cy="1144801"/>
          </a:xfrm>
          <a:prstGeom prst="rect">
            <a:avLst/>
          </a:prstGeom>
        </p:spPr>
        <p:txBody>
          <a:bodyPr wrap="square" lIns="0" tIns="0" rIns="0" bIns="0" rtlCol="0" anchor="t">
            <a:spAutoFit/>
          </a:bodyPr>
          <a:lstStyle/>
          <a:p>
            <a:pPr>
              <a:lnSpc>
                <a:spcPts val="9900"/>
              </a:lnSpc>
            </a:pPr>
            <a:r>
              <a:rPr lang="en-US" sz="6600" b="1" dirty="0">
                <a:latin typeface="Now Bold"/>
              </a:rPr>
              <a:t>RELATIONAL SCHEMA</a:t>
            </a:r>
          </a:p>
        </p:txBody>
      </p:sp>
      <p:pic>
        <p:nvPicPr>
          <p:cNvPr id="8" name="Picture 7"/>
          <p:cNvPicPr>
            <a:picLocks noChangeAspect="1"/>
          </p:cNvPicPr>
          <p:nvPr/>
        </p:nvPicPr>
        <p:blipFill>
          <a:blip r:embed="rId8"/>
          <a:srcRect/>
          <a:stretch>
            <a:fillRect/>
          </a:stretch>
        </p:blipFill>
        <p:spPr>
          <a:xfrm>
            <a:off x="12856091" y="394216"/>
            <a:ext cx="4975038" cy="1625084"/>
          </a:xfrm>
          <a:prstGeom prst="rect">
            <a:avLst/>
          </a:prstGeom>
        </p:spPr>
      </p:pic>
      <p:pic>
        <p:nvPicPr>
          <p:cNvPr id="9" name="image36.png"/>
          <p:cNvPicPr/>
          <p:nvPr/>
        </p:nvPicPr>
        <p:blipFill>
          <a:blip r:embed="rId9"/>
          <a:srcRect/>
          <a:stretch>
            <a:fillRect/>
          </a:stretch>
        </p:blipFill>
        <p:spPr>
          <a:xfrm>
            <a:off x="533400" y="3108960"/>
            <a:ext cx="12725400" cy="3710940"/>
          </a:xfrm>
          <a:prstGeom prst="rect">
            <a:avLst/>
          </a:prstGeom>
          <a:ln/>
        </p:spPr>
      </p:pic>
      <p:sp>
        <p:nvSpPr>
          <p:cNvPr id="10" name="Rectangle 9"/>
          <p:cNvSpPr/>
          <p:nvPr/>
        </p:nvSpPr>
        <p:spPr>
          <a:xfrm>
            <a:off x="3197213" y="6972300"/>
            <a:ext cx="5802935" cy="523220"/>
          </a:xfrm>
          <a:prstGeom prst="rect">
            <a:avLst/>
          </a:prstGeom>
        </p:spPr>
        <p:txBody>
          <a:bodyPr wrap="none">
            <a:spAutoFit/>
          </a:bodyPr>
          <a:lstStyle/>
          <a:p>
            <a:r>
              <a:rPr lang="id-ID" sz="2800" b="1" dirty="0">
                <a:solidFill>
                  <a:schemeClr val="bg1"/>
                </a:solidFill>
              </a:rPr>
              <a:t>Gambar </a:t>
            </a:r>
            <a:r>
              <a:rPr lang="id-ID" sz="2800" b="1" dirty="0" smtClean="0">
                <a:solidFill>
                  <a:schemeClr val="bg1"/>
                </a:solidFill>
              </a:rPr>
              <a:t>2. Relational Schema Dataset</a:t>
            </a:r>
            <a:endParaRPr lang="en-US" sz="2800" dirty="0">
              <a:solidFill>
                <a:schemeClr val="bg1"/>
              </a:solidFill>
            </a:endParaRPr>
          </a:p>
        </p:txBody>
      </p:sp>
      <p:sp>
        <p:nvSpPr>
          <p:cNvPr id="11" name="Rectangle 10"/>
          <p:cNvSpPr/>
          <p:nvPr/>
        </p:nvSpPr>
        <p:spPr>
          <a:xfrm>
            <a:off x="557463" y="7658100"/>
            <a:ext cx="9144000" cy="2246769"/>
          </a:xfrm>
          <a:prstGeom prst="rect">
            <a:avLst/>
          </a:prstGeom>
        </p:spPr>
        <p:txBody>
          <a:bodyPr>
            <a:spAutoFit/>
          </a:bodyPr>
          <a:lstStyle/>
          <a:p>
            <a:r>
              <a:rPr lang="id-ID" sz="2800" b="1" dirty="0">
                <a:solidFill>
                  <a:schemeClr val="bg1"/>
                </a:solidFill>
              </a:rPr>
              <a:t>Berdasarkan skema relasi di atas berikut adalah hubungan antar tabel:</a:t>
            </a:r>
            <a:endParaRPr lang="en-US" sz="2800" b="1" dirty="0">
              <a:solidFill>
                <a:schemeClr val="bg1"/>
              </a:solidFill>
            </a:endParaRPr>
          </a:p>
          <a:p>
            <a:pPr marL="457200" lvl="0" indent="-457200">
              <a:buFont typeface="Arial" panose="020B0604020202020204" pitchFamily="34" charset="0"/>
              <a:buChar char="•"/>
            </a:pPr>
            <a:r>
              <a:rPr lang="id-ID" sz="2800" b="1" dirty="0">
                <a:solidFill>
                  <a:schemeClr val="bg1"/>
                </a:solidFill>
              </a:rPr>
              <a:t>Location dengan Supermarket adalah one to many</a:t>
            </a:r>
            <a:endParaRPr lang="en-US" sz="2800" b="1" dirty="0">
              <a:solidFill>
                <a:schemeClr val="bg1"/>
              </a:solidFill>
            </a:endParaRPr>
          </a:p>
          <a:p>
            <a:pPr marL="457200" lvl="0" indent="-457200">
              <a:buFont typeface="Arial" panose="020B0604020202020204" pitchFamily="34" charset="0"/>
              <a:buChar char="•"/>
            </a:pPr>
            <a:r>
              <a:rPr lang="id-ID" sz="2800" b="1" dirty="0">
                <a:solidFill>
                  <a:schemeClr val="bg1"/>
                </a:solidFill>
              </a:rPr>
              <a:t>Supermarket dengan Item adalah one to many</a:t>
            </a:r>
            <a:endParaRPr lang="en-US" sz="2800" b="1" dirty="0">
              <a:solidFill>
                <a:schemeClr val="bg1"/>
              </a:solidFill>
            </a:endParaRPr>
          </a:p>
          <a:p>
            <a:pPr marL="457200" lvl="0" indent="-457200">
              <a:buFont typeface="Arial" panose="020B0604020202020204" pitchFamily="34" charset="0"/>
              <a:buChar char="•"/>
            </a:pPr>
            <a:r>
              <a:rPr lang="id-ID" sz="2800" b="1" dirty="0">
                <a:solidFill>
                  <a:schemeClr val="bg1"/>
                </a:solidFill>
              </a:rPr>
              <a:t>Item dengan Product adalah many to many</a:t>
            </a:r>
            <a:endParaRPr lang="en-US" sz="2800" b="1" dirty="0">
              <a:solidFill>
                <a:schemeClr val="bg1"/>
              </a:solidFill>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6" name="AutoShape 2"/>
          <p:cNvSpPr/>
          <p:nvPr/>
        </p:nvSpPr>
        <p:spPr>
          <a:xfrm>
            <a:off x="7052414" y="0"/>
            <a:ext cx="11235587" cy="10287000"/>
          </a:xfrm>
          <a:prstGeom prst="rect">
            <a:avLst/>
          </a:prstGeom>
          <a:solidFill>
            <a:srgbClr val="405BBC"/>
          </a:solidFill>
        </p:spPr>
      </p:sp>
      <p:sp>
        <p:nvSpPr>
          <p:cNvPr id="2" name="AutoShape 2"/>
          <p:cNvSpPr/>
          <p:nvPr/>
        </p:nvSpPr>
        <p:spPr>
          <a:xfrm>
            <a:off x="0" y="0"/>
            <a:ext cx="7543800" cy="10287000"/>
          </a:xfrm>
          <a:prstGeom prst="rect">
            <a:avLst/>
          </a:prstGeom>
          <a:solidFill>
            <a:srgbClr val="FFF9EC"/>
          </a:solidFill>
        </p:spPr>
      </p:sp>
      <p:pic>
        <p:nvPicPr>
          <p:cNvPr id="3" name="Picture 3"/>
          <p:cNvPicPr>
            <a:picLocks noChangeAspect="1"/>
          </p:cNvPicPr>
          <p:nvPr/>
        </p:nvPicPr>
        <p:blipFill>
          <a:blip r:embed="rId2"/>
          <a:srcRect l="5540" r="5540"/>
          <a:stretch>
            <a:fillRect/>
          </a:stretch>
        </p:blipFill>
        <p:spPr>
          <a:xfrm>
            <a:off x="655170" y="2597229"/>
            <a:ext cx="6397244" cy="7194471"/>
          </a:xfrm>
          <a:prstGeom prst="rect">
            <a:avLst/>
          </a:prstGeom>
          <a:ln>
            <a:solidFill>
              <a:srgbClr val="0070C0"/>
            </a:solidFill>
          </a:ln>
          <a:effectLst>
            <a:outerShdw blurRad="292100" dist="139700" dir="2700000" algn="tl" rotWithShape="0">
              <a:srgbClr val="333333">
                <a:alpha val="65000"/>
              </a:srgbClr>
            </a:outerShdw>
          </a:effectLst>
        </p:spPr>
      </p:pic>
      <p:sp>
        <p:nvSpPr>
          <p:cNvPr id="5" name="TextBox 5"/>
          <p:cNvSpPr txBox="1"/>
          <p:nvPr/>
        </p:nvSpPr>
        <p:spPr>
          <a:xfrm>
            <a:off x="8229600" y="3203290"/>
            <a:ext cx="9580944" cy="4308872"/>
          </a:xfrm>
          <a:prstGeom prst="rect">
            <a:avLst/>
          </a:prstGeom>
        </p:spPr>
        <p:txBody>
          <a:bodyPr wrap="square" lIns="0" tIns="0" rIns="0" bIns="0" rtlCol="0" anchor="t">
            <a:spAutoFit/>
          </a:bodyPr>
          <a:lstStyle/>
          <a:p>
            <a:pPr>
              <a:lnSpc>
                <a:spcPts val="4200"/>
              </a:lnSpc>
            </a:pPr>
            <a:r>
              <a:rPr lang="en-US" sz="3000" dirty="0">
                <a:solidFill>
                  <a:schemeClr val="bg1"/>
                </a:solidFill>
                <a:latin typeface="Public Sans"/>
              </a:rPr>
              <a:t>Data Definition Language (DDL) </a:t>
            </a:r>
            <a:r>
              <a:rPr lang="en-US" sz="3000" dirty="0" err="1">
                <a:solidFill>
                  <a:schemeClr val="bg1"/>
                </a:solidFill>
                <a:latin typeface="Public Sans"/>
              </a:rPr>
              <a:t>memungkinkan</a:t>
            </a:r>
            <a:r>
              <a:rPr lang="en-US" sz="3000" dirty="0">
                <a:solidFill>
                  <a:schemeClr val="bg1"/>
                </a:solidFill>
                <a:latin typeface="Public Sans"/>
              </a:rPr>
              <a:t> </a:t>
            </a:r>
            <a:r>
              <a:rPr lang="en-US" sz="3000" dirty="0" err="1">
                <a:solidFill>
                  <a:schemeClr val="bg1"/>
                </a:solidFill>
                <a:latin typeface="Public Sans"/>
              </a:rPr>
              <a:t>kita</a:t>
            </a:r>
            <a:r>
              <a:rPr lang="en-US" sz="3000" dirty="0">
                <a:solidFill>
                  <a:schemeClr val="bg1"/>
                </a:solidFill>
                <a:latin typeface="Public Sans"/>
              </a:rPr>
              <a:t> </a:t>
            </a:r>
            <a:r>
              <a:rPr lang="en-US" sz="3000" dirty="0" err="1">
                <a:solidFill>
                  <a:schemeClr val="bg1"/>
                </a:solidFill>
                <a:latin typeface="Public Sans"/>
              </a:rPr>
              <a:t>untuk</a:t>
            </a:r>
            <a:r>
              <a:rPr lang="en-US" sz="3000" dirty="0">
                <a:solidFill>
                  <a:schemeClr val="bg1"/>
                </a:solidFill>
                <a:latin typeface="Public Sans"/>
              </a:rPr>
              <a:t> </a:t>
            </a:r>
            <a:r>
              <a:rPr lang="en-US" sz="3000" dirty="0" err="1">
                <a:solidFill>
                  <a:schemeClr val="bg1"/>
                </a:solidFill>
                <a:latin typeface="Public Sans"/>
              </a:rPr>
              <a:t>mendefinisikan</a:t>
            </a:r>
            <a:r>
              <a:rPr lang="en-US" sz="3000" dirty="0">
                <a:solidFill>
                  <a:schemeClr val="bg1"/>
                </a:solidFill>
                <a:latin typeface="Public Sans"/>
              </a:rPr>
              <a:t> </a:t>
            </a:r>
            <a:r>
              <a:rPr lang="en-US" sz="3000" dirty="0" err="1">
                <a:solidFill>
                  <a:schemeClr val="bg1"/>
                </a:solidFill>
                <a:latin typeface="Public Sans"/>
              </a:rPr>
              <a:t>atribut-atribut</a:t>
            </a:r>
            <a:r>
              <a:rPr lang="en-US" sz="3000" dirty="0">
                <a:solidFill>
                  <a:schemeClr val="bg1"/>
                </a:solidFill>
                <a:latin typeface="Public Sans"/>
              </a:rPr>
              <a:t> database. </a:t>
            </a:r>
            <a:r>
              <a:rPr lang="en-US" sz="3000" dirty="0" err="1">
                <a:solidFill>
                  <a:schemeClr val="bg1"/>
                </a:solidFill>
                <a:latin typeface="Public Sans"/>
              </a:rPr>
              <a:t>sintaks</a:t>
            </a:r>
            <a:r>
              <a:rPr lang="en-US" sz="3000" dirty="0">
                <a:solidFill>
                  <a:schemeClr val="bg1"/>
                </a:solidFill>
                <a:latin typeface="Public Sans"/>
              </a:rPr>
              <a:t> query yang </a:t>
            </a:r>
            <a:r>
              <a:rPr lang="en-US" sz="3000" dirty="0" err="1">
                <a:solidFill>
                  <a:schemeClr val="bg1"/>
                </a:solidFill>
                <a:latin typeface="Public Sans"/>
              </a:rPr>
              <a:t>dapat</a:t>
            </a:r>
            <a:r>
              <a:rPr lang="en-US" sz="3000" dirty="0">
                <a:solidFill>
                  <a:schemeClr val="bg1"/>
                </a:solidFill>
                <a:latin typeface="Public Sans"/>
              </a:rPr>
              <a:t> </a:t>
            </a:r>
            <a:r>
              <a:rPr lang="en-US" sz="3000" dirty="0" err="1">
                <a:solidFill>
                  <a:schemeClr val="bg1"/>
                </a:solidFill>
                <a:latin typeface="Public Sans"/>
              </a:rPr>
              <a:t>digunakan</a:t>
            </a:r>
            <a:r>
              <a:rPr lang="en-US" sz="3000" dirty="0">
                <a:solidFill>
                  <a:schemeClr val="bg1"/>
                </a:solidFill>
                <a:latin typeface="Public Sans"/>
              </a:rPr>
              <a:t> </a:t>
            </a:r>
            <a:r>
              <a:rPr lang="en-US" sz="3000" dirty="0" err="1">
                <a:solidFill>
                  <a:schemeClr val="bg1"/>
                </a:solidFill>
                <a:latin typeface="Public Sans"/>
              </a:rPr>
              <a:t>untuk</a:t>
            </a:r>
            <a:r>
              <a:rPr lang="en-US" sz="3000" dirty="0">
                <a:solidFill>
                  <a:schemeClr val="bg1"/>
                </a:solidFill>
                <a:latin typeface="Public Sans"/>
              </a:rPr>
              <a:t> DDL </a:t>
            </a:r>
            <a:r>
              <a:rPr lang="en-US" sz="3000" dirty="0" err="1">
                <a:solidFill>
                  <a:schemeClr val="bg1"/>
                </a:solidFill>
                <a:latin typeface="Public Sans"/>
              </a:rPr>
              <a:t>adalah</a:t>
            </a:r>
            <a:r>
              <a:rPr lang="en-US" sz="3000" dirty="0">
                <a:solidFill>
                  <a:schemeClr val="bg1"/>
                </a:solidFill>
                <a:latin typeface="Public Sans"/>
              </a:rPr>
              <a:t> </a:t>
            </a:r>
            <a:r>
              <a:rPr lang="en-US" sz="3000" dirty="0" err="1">
                <a:solidFill>
                  <a:schemeClr val="bg1"/>
                </a:solidFill>
                <a:latin typeface="Public Sans"/>
              </a:rPr>
              <a:t>sebagai</a:t>
            </a:r>
            <a:r>
              <a:rPr lang="en-US" sz="3000" dirty="0">
                <a:solidFill>
                  <a:schemeClr val="bg1"/>
                </a:solidFill>
                <a:latin typeface="Public Sans"/>
              </a:rPr>
              <a:t> </a:t>
            </a:r>
            <a:r>
              <a:rPr lang="en-US" sz="3000" dirty="0" err="1" smtClean="0">
                <a:solidFill>
                  <a:schemeClr val="bg1"/>
                </a:solidFill>
                <a:latin typeface="Public Sans"/>
              </a:rPr>
              <a:t>berikut</a:t>
            </a:r>
            <a:r>
              <a:rPr lang="en-US" sz="3000" dirty="0" smtClean="0">
                <a:solidFill>
                  <a:schemeClr val="bg1"/>
                </a:solidFill>
                <a:latin typeface="Public Sans"/>
              </a:rPr>
              <a:t>.</a:t>
            </a:r>
            <a:endParaRPr lang="id-ID" sz="3000" dirty="0" smtClean="0">
              <a:solidFill>
                <a:schemeClr val="bg1"/>
              </a:solidFill>
              <a:latin typeface="Public Sans"/>
            </a:endParaRPr>
          </a:p>
          <a:p>
            <a:pPr marL="457200" indent="-457200">
              <a:lnSpc>
                <a:spcPts val="4200"/>
              </a:lnSpc>
              <a:buFont typeface="Arial" panose="020B0604020202020204" pitchFamily="34" charset="0"/>
              <a:buChar char="•"/>
            </a:pPr>
            <a:r>
              <a:rPr lang="en-US" sz="3000" dirty="0" smtClean="0">
                <a:solidFill>
                  <a:schemeClr val="bg1"/>
                </a:solidFill>
                <a:latin typeface="Arimo Bold"/>
              </a:rPr>
              <a:t>CREATE</a:t>
            </a:r>
            <a:endParaRPr lang="id-ID" sz="3000" dirty="0" smtClean="0">
              <a:solidFill>
                <a:schemeClr val="bg1"/>
              </a:solidFill>
              <a:latin typeface="Arimo Bold"/>
            </a:endParaRPr>
          </a:p>
          <a:p>
            <a:pPr marL="457200" indent="-457200">
              <a:lnSpc>
                <a:spcPts val="4200"/>
              </a:lnSpc>
              <a:buFont typeface="Arial" panose="020B0604020202020204" pitchFamily="34" charset="0"/>
              <a:buChar char="•"/>
            </a:pPr>
            <a:r>
              <a:rPr lang="en-US" sz="3000" dirty="0" smtClean="0">
                <a:solidFill>
                  <a:schemeClr val="bg1"/>
                </a:solidFill>
                <a:latin typeface="Arimo Bold"/>
              </a:rPr>
              <a:t>DESC</a:t>
            </a:r>
            <a:endParaRPr lang="id-ID" sz="3000" dirty="0" smtClean="0">
              <a:solidFill>
                <a:schemeClr val="bg1"/>
              </a:solidFill>
              <a:latin typeface="Arimo Bold"/>
            </a:endParaRPr>
          </a:p>
          <a:p>
            <a:pPr marL="457200" indent="-457200">
              <a:lnSpc>
                <a:spcPts val="4200"/>
              </a:lnSpc>
              <a:buFont typeface="Arial" panose="020B0604020202020204" pitchFamily="34" charset="0"/>
              <a:buChar char="•"/>
            </a:pPr>
            <a:r>
              <a:rPr lang="id-ID" sz="3200" b="1" dirty="0" smtClean="0">
                <a:solidFill>
                  <a:schemeClr val="bg1"/>
                </a:solidFill>
                <a:latin typeface="Arimo Bold" panose="020B0604020202020204" charset="0"/>
                <a:ea typeface="Arimo Bold" panose="020B0604020202020204" charset="0"/>
                <a:cs typeface="Arimo Bold" panose="020B0604020202020204" charset="0"/>
              </a:rPr>
              <a:t>ALTER (</a:t>
            </a:r>
            <a:r>
              <a:rPr lang="id-ID" sz="3200" b="1" dirty="0">
                <a:solidFill>
                  <a:schemeClr val="bg1"/>
                </a:solidFill>
                <a:latin typeface="Arimo Bold" panose="020B0604020202020204" charset="0"/>
                <a:ea typeface="Arimo Bold" panose="020B0604020202020204" charset="0"/>
                <a:cs typeface="Arimo Bold" panose="020B0604020202020204" charset="0"/>
              </a:rPr>
              <a:t>ALTER and </a:t>
            </a:r>
            <a:r>
              <a:rPr lang="id-ID" sz="3200" b="1" dirty="0" smtClean="0">
                <a:solidFill>
                  <a:schemeClr val="bg1"/>
                </a:solidFill>
                <a:latin typeface="Arimo Bold" panose="020B0604020202020204" charset="0"/>
                <a:ea typeface="Arimo Bold" panose="020B0604020202020204" charset="0"/>
                <a:cs typeface="Arimo Bold" panose="020B0604020202020204" charset="0"/>
              </a:rPr>
              <a:t>ADD, </a:t>
            </a:r>
            <a:r>
              <a:rPr lang="id-ID" sz="3200" b="1" dirty="0">
                <a:solidFill>
                  <a:schemeClr val="bg1"/>
                </a:solidFill>
                <a:latin typeface="Arimo Bold" panose="020B0604020202020204" charset="0"/>
                <a:ea typeface="Arimo Bold" panose="020B0604020202020204" charset="0"/>
                <a:cs typeface="Arimo Bold" panose="020B0604020202020204" charset="0"/>
              </a:rPr>
              <a:t>ALTER </a:t>
            </a:r>
            <a:r>
              <a:rPr lang="id-ID" sz="3200" b="1" dirty="0" smtClean="0">
                <a:solidFill>
                  <a:schemeClr val="bg1"/>
                </a:solidFill>
                <a:latin typeface="Arimo Bold" panose="020B0604020202020204" charset="0"/>
                <a:ea typeface="Arimo Bold" panose="020B0604020202020204" charset="0"/>
                <a:cs typeface="Arimo Bold" panose="020B0604020202020204" charset="0"/>
              </a:rPr>
              <a:t>MODIFY, dan ALTER DROP)</a:t>
            </a:r>
            <a:endParaRPr lang="en-US" sz="3000" dirty="0">
              <a:solidFill>
                <a:schemeClr val="bg1"/>
              </a:solidFill>
              <a:latin typeface="Arimo Bold" panose="020B0604020202020204" charset="0"/>
              <a:ea typeface="Arimo Bold" panose="020B0604020202020204" charset="0"/>
              <a:cs typeface="Arimo Bold" panose="020B0604020202020204" charset="0"/>
            </a:endParaRPr>
          </a:p>
        </p:txBody>
      </p:sp>
      <p:pic>
        <p:nvPicPr>
          <p:cNvPr id="7" name="Picture 6"/>
          <p:cNvPicPr>
            <a:picLocks noChangeAspect="1"/>
          </p:cNvPicPr>
          <p:nvPr/>
        </p:nvPicPr>
        <p:blipFill>
          <a:blip r:embed="rId3"/>
          <a:srcRect/>
          <a:stretch>
            <a:fillRect/>
          </a:stretch>
        </p:blipFill>
        <p:spPr>
          <a:xfrm>
            <a:off x="381000" y="405781"/>
            <a:ext cx="4419600" cy="1443651"/>
          </a:xfrm>
          <a:prstGeom prst="rect">
            <a:avLst/>
          </a:prstGeom>
        </p:spPr>
      </p:pic>
      <p:pic>
        <p:nvPicPr>
          <p:cNvPr id="8" name="Picture 4"/>
          <p:cNvPicPr>
            <a:picLocks noChangeAspect="1"/>
          </p:cNvPicPr>
          <p:nvPr/>
        </p:nvPicPr>
        <p:blipFill>
          <a:blip r:embed="rId4"/>
          <a:srcRect r="43330"/>
          <a:stretch>
            <a:fillRect/>
          </a:stretch>
        </p:blipFill>
        <p:spPr>
          <a:xfrm>
            <a:off x="9316453" y="1104900"/>
            <a:ext cx="7599947" cy="1564990"/>
          </a:xfrm>
          <a:prstGeom prst="rect">
            <a:avLst/>
          </a:prstGeom>
        </p:spPr>
      </p:pic>
      <p:sp>
        <p:nvSpPr>
          <p:cNvPr id="4" name="TextBox 4"/>
          <p:cNvSpPr txBox="1"/>
          <p:nvPr/>
        </p:nvSpPr>
        <p:spPr>
          <a:xfrm>
            <a:off x="11915172" y="1338011"/>
            <a:ext cx="2562828" cy="1152525"/>
          </a:xfrm>
          <a:prstGeom prst="rect">
            <a:avLst/>
          </a:prstGeom>
        </p:spPr>
        <p:txBody>
          <a:bodyPr wrap="square" lIns="0" tIns="0" rIns="0" bIns="0" rtlCol="0" anchor="t">
            <a:spAutoFit/>
          </a:bodyPr>
          <a:lstStyle/>
          <a:p>
            <a:pPr>
              <a:lnSpc>
                <a:spcPts val="9000"/>
              </a:lnSpc>
            </a:pPr>
            <a:r>
              <a:rPr lang="en-US" sz="7500" b="1" dirty="0" smtClean="0">
                <a:latin typeface="Now Bold"/>
              </a:rPr>
              <a:t>DDL</a:t>
            </a:r>
            <a:endParaRPr lang="en-US" sz="7500" b="1" dirty="0">
              <a:latin typeface="Now Bold"/>
            </a:endParaRPr>
          </a:p>
        </p:txBody>
      </p:sp>
      <p:sp>
        <p:nvSpPr>
          <p:cNvPr id="12" name="AutoShape 2"/>
          <p:cNvSpPr/>
          <p:nvPr/>
        </p:nvSpPr>
        <p:spPr>
          <a:xfrm>
            <a:off x="7914671" y="3233369"/>
            <a:ext cx="10210801" cy="5545227"/>
          </a:xfrm>
          <a:prstGeom prst="rect">
            <a:avLst/>
          </a:prstGeom>
          <a:solidFill>
            <a:srgbClr val="405BBC"/>
          </a:solidFill>
        </p:spPr>
      </p:sp>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8458200" y="3489158"/>
            <a:ext cx="9143999" cy="5867400"/>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tretch>
            <a:fillRect/>
          </a:stretch>
        </p:blipFill>
        <p:spPr>
          <a:xfrm>
            <a:off x="8458201" y="3489158"/>
            <a:ext cx="9143999" cy="5845342"/>
          </a:xfrm>
          <a:prstGeom prst="rect">
            <a:avLst/>
          </a:prstGeom>
        </p:spPr>
      </p:pic>
      <p:pic>
        <p:nvPicPr>
          <p:cNvPr id="13" name="Picture 12"/>
          <p:cNvPicPr/>
          <p:nvPr/>
        </p:nvPicPr>
        <p:blipFill>
          <a:blip r:embed="rId7">
            <a:extLst>
              <a:ext uri="{28A0092B-C50C-407E-A947-70E740481C1C}">
                <a14:useLocalDpi xmlns:a14="http://schemas.microsoft.com/office/drawing/2010/main" val="0"/>
              </a:ext>
            </a:extLst>
          </a:blip>
          <a:stretch>
            <a:fillRect/>
          </a:stretch>
        </p:blipFill>
        <p:spPr>
          <a:xfrm>
            <a:off x="8498204" y="3489158"/>
            <a:ext cx="9116028" cy="5867400"/>
          </a:xfrm>
          <a:prstGeom prst="rect">
            <a:avLst/>
          </a:prstGeom>
        </p:spPr>
      </p:pic>
      <p:pic>
        <p:nvPicPr>
          <p:cNvPr id="14" name="Picture 13"/>
          <p:cNvPicPr/>
          <p:nvPr/>
        </p:nvPicPr>
        <p:blipFill>
          <a:blip r:embed="rId8">
            <a:extLst>
              <a:ext uri="{28A0092B-C50C-407E-A947-70E740481C1C}">
                <a14:useLocalDpi xmlns:a14="http://schemas.microsoft.com/office/drawing/2010/main" val="0"/>
              </a:ext>
            </a:extLst>
          </a:blip>
          <a:stretch>
            <a:fillRect/>
          </a:stretch>
        </p:blipFill>
        <p:spPr>
          <a:xfrm>
            <a:off x="8458200" y="3489158"/>
            <a:ext cx="9144000" cy="5867400"/>
          </a:xfrm>
          <a:prstGeom prst="rect">
            <a:avLst/>
          </a:prstGeom>
        </p:spPr>
      </p:pic>
    </p:spTree>
    <p:extLst>
      <p:ext uri="{BB962C8B-B14F-4D97-AF65-F5344CB8AC3E}">
        <p14:creationId xmlns:p14="http://schemas.microsoft.com/office/powerpoint/2010/main" val="248923380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1574</Words>
  <Application>Microsoft Office PowerPoint</Application>
  <PresentationFormat>Custom</PresentationFormat>
  <Paragraphs>733</Paragraphs>
  <Slides>21</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vt:lpstr>
      <vt:lpstr>Public Sans</vt:lpstr>
      <vt:lpstr>Times New Roman</vt:lpstr>
      <vt:lpstr>Wingdings</vt:lpstr>
      <vt:lpstr>Now Bold Bold</vt:lpstr>
      <vt:lpstr>Now Bold</vt:lpstr>
      <vt:lpstr>Public Sans Bold</vt:lpstr>
      <vt:lpstr>Nirmala UI</vt:lpstr>
      <vt:lpstr>Arimo</vt:lpstr>
      <vt:lpstr>Arimo Bold</vt:lpstr>
      <vt:lpstr>Calibri</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Data Penjualan di Supermarket Dengan SQL</dc:title>
  <cp:lastModifiedBy>acer</cp:lastModifiedBy>
  <cp:revision>22</cp:revision>
  <dcterms:created xsi:type="dcterms:W3CDTF">2006-08-16T00:00:00Z</dcterms:created>
  <dcterms:modified xsi:type="dcterms:W3CDTF">2022-05-29T10:08:34Z</dcterms:modified>
  <dc:identifier>DAFB_yUuM1Q</dc:identifier>
</cp:coreProperties>
</file>